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45"/>
  </p:notesMasterIdLst>
  <p:sldIdLst>
    <p:sldId id="257" r:id="rId2"/>
    <p:sldId id="306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73" r:id="rId13"/>
    <p:sldId id="268" r:id="rId14"/>
    <p:sldId id="269" r:id="rId15"/>
    <p:sldId id="275" r:id="rId16"/>
    <p:sldId id="271" r:id="rId17"/>
    <p:sldId id="307" r:id="rId18"/>
    <p:sldId id="276" r:id="rId19"/>
    <p:sldId id="279" r:id="rId20"/>
    <p:sldId id="281" r:id="rId21"/>
    <p:sldId id="282" r:id="rId22"/>
    <p:sldId id="305" r:id="rId23"/>
    <p:sldId id="284" r:id="rId24"/>
    <p:sldId id="285" r:id="rId25"/>
    <p:sldId id="286" r:id="rId26"/>
    <p:sldId id="287" r:id="rId27"/>
    <p:sldId id="288" r:id="rId28"/>
    <p:sldId id="299" r:id="rId29"/>
    <p:sldId id="289" r:id="rId30"/>
    <p:sldId id="290" r:id="rId31"/>
    <p:sldId id="291" r:id="rId32"/>
    <p:sldId id="292" r:id="rId33"/>
    <p:sldId id="298" r:id="rId34"/>
    <p:sldId id="293" r:id="rId35"/>
    <p:sldId id="294" r:id="rId36"/>
    <p:sldId id="295" r:id="rId37"/>
    <p:sldId id="296" r:id="rId38"/>
    <p:sldId id="297" r:id="rId39"/>
    <p:sldId id="300" r:id="rId40"/>
    <p:sldId id="301" r:id="rId41"/>
    <p:sldId id="302" r:id="rId42"/>
    <p:sldId id="303" r:id="rId43"/>
    <p:sldId id="304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Objects="1" showGuides="1">
      <p:cViewPr>
        <p:scale>
          <a:sx n="100" d="100"/>
          <a:sy n="100" d="100"/>
        </p:scale>
        <p:origin x="1805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BA1D3-926F-4E4B-9BDA-05FB3534685C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1922C-A8D6-744A-90CB-E2CBBAB72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5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1922C-A8D6-744A-90CB-E2CBBAB720A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1922C-A8D6-744A-90CB-E2CBBAB720A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7FF3D-F6CA-B241-A226-284FFB28A05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7A92-5570-7B4F-AAB2-B249DC50F86F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2E0D-3CC2-E648-BC7C-B9620F74B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7A92-5570-7B4F-AAB2-B249DC50F86F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2E0D-3CC2-E648-BC7C-B9620F74B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7A92-5570-7B4F-AAB2-B249DC50F86F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2E0D-3CC2-E648-BC7C-B9620F74B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7A92-5570-7B4F-AAB2-B249DC50F86F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2E0D-3CC2-E648-BC7C-B9620F74B5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762000"/>
            <a:ext cx="8229600" cy="5594350"/>
          </a:xfr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000" b="1" i="0">
                <a:latin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7A92-5570-7B4F-AAB2-B249DC50F86F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2E0D-3CC2-E648-BC7C-B9620F74B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7A92-5570-7B4F-AAB2-B249DC50F86F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2E0D-3CC2-E648-BC7C-B9620F74B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7A92-5570-7B4F-AAB2-B249DC50F86F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2E0D-3CC2-E648-BC7C-B9620F74B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7A92-5570-7B4F-AAB2-B249DC50F86F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2E0D-3CC2-E648-BC7C-B9620F74B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7A92-5570-7B4F-AAB2-B249DC50F86F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2E0D-3CC2-E648-BC7C-B9620F74B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7A92-5570-7B4F-AAB2-B249DC50F86F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2E0D-3CC2-E648-BC7C-B9620F74B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7A92-5570-7B4F-AAB2-B249DC50F86F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2E0D-3CC2-E648-BC7C-B9620F74B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7A92-5570-7B4F-AAB2-B249DC50F86F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2E0D-3CC2-E648-BC7C-B9620F74B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47A92-5570-7B4F-AAB2-B249DC50F86F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82E0D-3CC2-E648-BC7C-B9620F74B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DPines2:Desktop:Lilienfeld%20Talk:super%204%20new.docx!OLE_LINK10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hyperlink" Target="http://en.wikipedia.org/wiki/File:Vela_Pulsar_jet.jpg" TargetMode="External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eg"/><Relationship Id="rId11" Type="http://schemas.openxmlformats.org/officeDocument/2006/relationships/image" Target="../media/image8.wmf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7.wmf"/><Relationship Id="rId9" Type="http://schemas.openxmlformats.org/officeDocument/2006/relationships/image" Target="http://upload.wikimedia.org/wikipedia/commons/thumb/1/1d/Vela_Pulsar_jet.jpg/200px-Vela_Pulsar_jet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Macintosh%20HD:Users:DPines2:Desktop:Lilienfeld%20Talk:cuprate%203%20new%20and%20%20final.docx!OLE_LINK9" TargetMode="Externa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DPines2:Desktop:Lilienfeld%20Talk:cuprate%203%20new.docx!OLE_LINK30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DPines2:Desktop:Lilienfeld%20Talk:KL%206%20final.docx!OLE_LINK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DPines2:Desktop:Lilienfeld%20Talk:KL8%20final.docx!OLE_LINK42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DPines2:Desktop:Lilienfeld%20Talk:Conclusion%201.docx!OLE_LINK2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DPines2:Desktop:Lilienfeld%20Talk:sfi%20thanlks.docx!OLE_LINK3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882650"/>
            <a:ext cx="8229600" cy="5594350"/>
          </a:xfrm>
        </p:spPr>
        <p:txBody>
          <a:bodyPr/>
          <a:lstStyle/>
          <a:p>
            <a:r>
              <a:rPr lang="en-US" dirty="0" smtClean="0"/>
              <a:t>Emergent Behavior in Quantum Matter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David Pines, Santa Fe Institute, UC Davis, and UIUC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In quantum matter, the interactions between electrons, ions and their environment give rise to unpredicted </a:t>
            </a:r>
            <a:r>
              <a:rPr lang="en-US" i="1" dirty="0" smtClean="0"/>
              <a:t>emergent</a:t>
            </a:r>
            <a:r>
              <a:rPr lang="en-US" dirty="0" smtClean="0"/>
              <a:t> collective behavior at every scale. In this, my </a:t>
            </a:r>
            <a:r>
              <a:rPr lang="en-US" dirty="0" err="1" smtClean="0"/>
              <a:t>Lilienfeld</a:t>
            </a:r>
            <a:r>
              <a:rPr lang="en-US" dirty="0" smtClean="0"/>
              <a:t> Prize lecture, I will review the steps I took to identify the origins of the emergent behavior noted in my prize citation: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*collective modes in electron and helium liquids</a:t>
            </a:r>
          </a:p>
          <a:p>
            <a:r>
              <a:rPr lang="en-US" dirty="0" smtClean="0"/>
              <a:t>*conventional superconductivity in metals and nuclei</a:t>
            </a:r>
          </a:p>
          <a:p>
            <a:r>
              <a:rPr lang="en-US" dirty="0" smtClean="0"/>
              <a:t>*the celestial </a:t>
            </a:r>
            <a:r>
              <a:rPr lang="en-US" dirty="0" err="1" smtClean="0"/>
              <a:t>superfluidity</a:t>
            </a:r>
            <a:r>
              <a:rPr lang="en-US" dirty="0" smtClean="0"/>
              <a:t> found in neutron stars</a:t>
            </a:r>
          </a:p>
          <a:p>
            <a:r>
              <a:rPr lang="en-US" dirty="0" smtClean="0"/>
              <a:t>*unconventional superconductivity in </a:t>
            </a:r>
            <a:r>
              <a:rPr lang="en-US" dirty="0" err="1" smtClean="0"/>
              <a:t>cuprates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*the emergence of heavy electrons, </a:t>
            </a:r>
            <a:r>
              <a:rPr lang="en-US" dirty="0" err="1" smtClean="0"/>
              <a:t>antiferromagnetism</a:t>
            </a:r>
            <a:r>
              <a:rPr lang="en-US" dirty="0" smtClean="0"/>
              <a:t>, and unconventional superconductivity in Kondo lattice materials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Superconductivity: the poster child for emergent behavior in matter</a:t>
            </a:r>
          </a:p>
          <a:p>
            <a:endParaRPr lang="en-US" dirty="0" smtClean="0"/>
          </a:p>
          <a:p>
            <a:r>
              <a:rPr lang="en-US" dirty="0" smtClean="0"/>
              <a:t>Cool most non-magnetic metals down far enough-that is to temperatures &lt; 25K- and a new property emerges – they become </a:t>
            </a:r>
            <a:r>
              <a:rPr lang="en-US" i="1" dirty="0" smtClean="0"/>
              <a:t>superconductors</a:t>
            </a:r>
            <a:r>
              <a:rPr lang="en-US" dirty="0" smtClean="0"/>
              <a:t>, metals that are perfect </a:t>
            </a:r>
            <a:r>
              <a:rPr lang="en-US" dirty="0" err="1" smtClean="0"/>
              <a:t>diamagnets</a:t>
            </a:r>
            <a:r>
              <a:rPr lang="en-US" dirty="0" smtClean="0"/>
              <a:t> and conductors, and levitate in a magnetic field.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Following its discovery by </a:t>
            </a:r>
            <a:r>
              <a:rPr lang="en-US" dirty="0" err="1" smtClean="0"/>
              <a:t>Kamerlingh-Onnes</a:t>
            </a:r>
            <a:r>
              <a:rPr lang="en-US" dirty="0" smtClean="0"/>
              <a:t> in 1911, understanding superconductivity became one of the major problems in all of physics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From 1920 on every giant in theoretical physics from Einstein, Bohr, and Heisenberg to Lee and Yang and Feynman tried without success to answer two fundamental questions:</a:t>
            </a:r>
          </a:p>
          <a:p>
            <a:endParaRPr lang="en-US" dirty="0" smtClean="0"/>
          </a:p>
          <a:p>
            <a:r>
              <a:rPr lang="en-US" dirty="0" smtClean="0"/>
              <a:t>What is the mechanism responsible for superconductivity and what is the emergent order that characterizes it?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Over forty years were to elapse between its discovery and the 1955-56 identification of the mechanism, an identification that was soon followed by the successful microscopic theory of Bardeen, Cooper, and Schrieffer in 1957. 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Why did it take so long?</a:t>
            </a:r>
          </a:p>
          <a:p>
            <a:r>
              <a:rPr lang="en-US" dirty="0" smtClean="0"/>
              <a:t> ~20 years for the development of a description of matter at the quantum level-- </a:t>
            </a:r>
          </a:p>
          <a:p>
            <a:r>
              <a:rPr lang="en-US" dirty="0" smtClean="0"/>
              <a:t> ~20 years in which we were clueless-no experiments provided the smoking gun for the mechanism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The 1950 experimental breakthrough was the discovery at Rutgers and NBS that in </a:t>
            </a:r>
            <a:r>
              <a:rPr lang="en-US" dirty="0" err="1" smtClean="0"/>
              <a:t>Pb</a:t>
            </a:r>
            <a:r>
              <a:rPr lang="en-US" dirty="0" smtClean="0"/>
              <a:t> the superconducting transition temperature,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dirty="0" smtClean="0"/>
              <a:t>, varies as [M]</a:t>
            </a:r>
            <a:r>
              <a:rPr lang="en-US" baseline="30000" dirty="0" smtClean="0"/>
              <a:t>-1/2 </a:t>
            </a:r>
            <a:r>
              <a:rPr lang="en-US" dirty="0" smtClean="0"/>
              <a:t>where M is the isotopic mass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This made it clear that phonons-the quantized vibrations of the periodic lattice of ions- must play a key role in bringing about superconductivity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But since superconductivity is an electronic phenomenon, phonons could only be important insofar as they affected the behavior of electrons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1950-51: </a:t>
            </a:r>
            <a:r>
              <a:rPr lang="en-US" dirty="0" err="1" smtClean="0"/>
              <a:t>Frohlich</a:t>
            </a:r>
            <a:r>
              <a:rPr lang="en-US" dirty="0" smtClean="0"/>
              <a:t> and Bardeen developed theories in which phonons changed the self-energy of electrons, but their papers only extended the list of failed efforts to explain superconductivity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1952: </a:t>
            </a:r>
            <a:r>
              <a:rPr lang="en-US" dirty="0" err="1" smtClean="0"/>
              <a:t>Frohlich</a:t>
            </a:r>
            <a:r>
              <a:rPr lang="en-US" dirty="0" smtClean="0"/>
              <a:t> then used second-order perturbation theory to calculate the phonon-induced interaction between electrons and found it gave rise to an attractive interaction</a:t>
            </a:r>
          </a:p>
          <a:p>
            <a:endParaRPr lang="en-US" dirty="0" smtClean="0"/>
          </a:p>
          <a:p>
            <a:r>
              <a:rPr lang="en-US" dirty="0" smtClean="0"/>
              <a:t>He suggested this could be the origin of superconductivity</a:t>
            </a:r>
          </a:p>
          <a:p>
            <a:endParaRPr lang="en-US" dirty="0" smtClean="0"/>
          </a:p>
          <a:p>
            <a:r>
              <a:rPr lang="en-US" dirty="0" smtClean="0"/>
              <a:t>However, he had ignored the expected much larger repulsive interaction;  as Landau put it, “You can’t repeal Coulomb’s law.”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1954: In an Urbana collaboration with John Bardeen I was able to resolve that issue by extending the </a:t>
            </a:r>
            <a:r>
              <a:rPr lang="en-US" dirty="0" err="1" smtClean="0"/>
              <a:t>Bohm</a:t>
            </a:r>
            <a:r>
              <a:rPr lang="en-US" dirty="0" smtClean="0"/>
              <a:t>-Pines  “Collective Description of Electron Interactions” to include ionic motion within the RPA.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We found that, contrary to the general expectation, at low frequencies the screened phonon-induced interaction could win out over the screened repulsive Coulomb interaction, so that the overall effective interaction would be attractive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We concluded our 1955 paper by stating that our effective frequency-dependent interaction would be a good starting point for developing a microscopic theory of superconductivity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664064"/>
              </p:ext>
            </p:extLst>
          </p:nvPr>
        </p:nvGraphicFramePr>
        <p:xfrm>
          <a:off x="2514600" y="914400"/>
          <a:ext cx="375443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Document" r:id="rId3" imgW="7404100" imgH="8013700" progId="Word.Document.12">
                  <p:link updateAutomatic="1"/>
                </p:oleObj>
              </mc:Choice>
              <mc:Fallback>
                <p:oleObj name="Document" r:id="rId3" imgW="7404100" imgH="80137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914400"/>
                        <a:ext cx="3754437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1956: Leon Cooper used a toy model of the Bardeen-Pines-</a:t>
            </a:r>
            <a:r>
              <a:rPr lang="en-US" dirty="0" err="1" smtClean="0"/>
              <a:t>Frohlich</a:t>
            </a:r>
            <a:r>
              <a:rPr lang="en-US" dirty="0" smtClean="0"/>
              <a:t> attraction in which pairs of electrons lying within a Debye energy of the Fermi surface felt a constant attraction, with no interaction otherwise, to show that an energy gap would develop. Cooper neglected hole-hole scattering; when it is included, one finds normal metals become unstable against pair formation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1957 January: Bob Schrieffer proposed a very appealing candidate wave function for the sc state in which the emergent </a:t>
            </a:r>
            <a:r>
              <a:rPr lang="en-US" dirty="0" err="1" smtClean="0"/>
              <a:t>superfluid</a:t>
            </a:r>
            <a:r>
              <a:rPr lang="en-US" dirty="0" smtClean="0"/>
              <a:t> order was the macroscopic occupation of a single quantum state, into which electron pairs of opposite spin had condensed; it cost a finite energy to excite a single electron from the condensate. He was immediately joined in developing a microscopic theory by Bardeen and Cooper.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1957 Between February and June, BCS emerged; it explained all existing experiments and a dramatic difference between NMR spin-lattice relaxation and ultrasonic attenuation experiments.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838200"/>
            <a:ext cx="8229600" cy="632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1957 April: Explaining the Matthias Rules</a:t>
            </a:r>
          </a:p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During lectures to my class in Princeton on the just</a:t>
            </a:r>
          </a:p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published BCS PRL summarizing their theory, I used a simplification of the BP effective interaction to show that the added attraction from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Umklapprocesses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explained the famous Matthias rules for the appearance of superconductivity in the periodic system</a:t>
            </a:r>
          </a:p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</a:p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1957 Summer: Nuclear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Superfluids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 remarked, during a June lecture on BCS at the Bohr Institute, that because the basic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hadron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interaction is attractive, one might expect nuclei to exhibit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superfluid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behavior.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Aage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Bohr, Ben Mottelson joined me over the summer in studying this first extension of BCS to other fermions. We found that nuclear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superfluidity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could explain a number of puzzling pairing phenomena in nuclei.</a:t>
            </a:r>
          </a:p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</a:p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</a:p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Celestial </a:t>
            </a:r>
            <a:r>
              <a:rPr lang="en-US" dirty="0" err="1" smtClean="0"/>
              <a:t>Superfluids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*1963  </a:t>
            </a:r>
            <a:r>
              <a:rPr lang="en-US" dirty="0" err="1" smtClean="0"/>
              <a:t>Arkady</a:t>
            </a:r>
            <a:r>
              <a:rPr lang="en-US" dirty="0" smtClean="0"/>
              <a:t> </a:t>
            </a:r>
            <a:r>
              <a:rPr lang="en-US" dirty="0" err="1" smtClean="0"/>
              <a:t>Midgal</a:t>
            </a:r>
            <a:r>
              <a:rPr lang="en-US" dirty="0" smtClean="0"/>
              <a:t> suggested that since BMP had shown that </a:t>
            </a:r>
            <a:r>
              <a:rPr lang="en-US" dirty="0" err="1" smtClean="0"/>
              <a:t>hadron</a:t>
            </a:r>
            <a:r>
              <a:rPr lang="en-US" dirty="0" smtClean="0"/>
              <a:t> attraction led to pairing phenomena in the outer shells of nuclei, the neutron stars first studied by Robert Oppenheimer would exhibit </a:t>
            </a:r>
            <a:r>
              <a:rPr lang="en-US" dirty="0" err="1" smtClean="0"/>
              <a:t>superfluid</a:t>
            </a:r>
            <a:r>
              <a:rPr lang="en-US" dirty="0" smtClean="0"/>
              <a:t> behavior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*1965 </a:t>
            </a:r>
            <a:r>
              <a:rPr lang="en-US" dirty="0" err="1" smtClean="0"/>
              <a:t>Vitaly</a:t>
            </a:r>
            <a:r>
              <a:rPr lang="en-US" dirty="0" smtClean="0"/>
              <a:t> Ginsberg and David </a:t>
            </a:r>
            <a:r>
              <a:rPr lang="en-US" dirty="0" err="1" smtClean="0"/>
              <a:t>Kirshnitz</a:t>
            </a:r>
            <a:r>
              <a:rPr lang="en-US" dirty="0" smtClean="0"/>
              <a:t> noted that since all stars rotate, the rotation of such </a:t>
            </a:r>
            <a:r>
              <a:rPr lang="en-US" dirty="0" err="1" smtClean="0"/>
              <a:t>superfluid</a:t>
            </a:r>
            <a:r>
              <a:rPr lang="en-US" dirty="0" smtClean="0"/>
              <a:t> neutron stars should be described in terms of the quantized vortex lines that had been  seen in </a:t>
            </a:r>
            <a:r>
              <a:rPr lang="en-US" dirty="0" err="1" smtClean="0"/>
              <a:t>superfluid</a:t>
            </a:r>
            <a:r>
              <a:rPr lang="en-US" dirty="0" smtClean="0"/>
              <a:t> </a:t>
            </a:r>
            <a:r>
              <a:rPr lang="en-US" baseline="30000" dirty="0" smtClean="0"/>
              <a:t>4</a:t>
            </a:r>
            <a:r>
              <a:rPr lang="en-US" dirty="0" smtClean="0"/>
              <a:t>He.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*1967-68 Jocelyn Bell discovered pulsars—cosmic sources of pulsed electromagnetic radiation—and while initially called LGM [little green men] these were soon identified as rotating neutron stars with dipolar magnetic fields ~10</a:t>
            </a:r>
            <a:r>
              <a:rPr lang="en-US" baseline="30000" dirty="0" smtClean="0"/>
              <a:t>12</a:t>
            </a:r>
            <a:r>
              <a:rPr lang="en-US" dirty="0" smtClean="0"/>
              <a:t> Gauss. 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Our observational knowledge of celestial </a:t>
            </a:r>
            <a:r>
              <a:rPr lang="en-US" dirty="0" err="1" smtClean="0"/>
              <a:t>superfluidity</a:t>
            </a:r>
            <a:r>
              <a:rPr lang="en-US" dirty="0" smtClean="0"/>
              <a:t> comes from pulsars that </a:t>
            </a:r>
            <a:r>
              <a:rPr lang="en-US" i="1" dirty="0" smtClean="0"/>
              <a:t>glitch</a:t>
            </a:r>
            <a:r>
              <a:rPr lang="en-US" dirty="0" smtClean="0"/>
              <a:t>. In March, 1969, radio astronomers found that a young and comparatively fast pulsar, the Vela pulsar, which has a ~ 89 ms period of rotation, instead of continuing its remarkably regular spin-down produced by the transformation of its rotational energy into the beams of radio emission observed on Earth, suddenly sped up by a few parts in a million. Then, over some days to weeks, this glitch, the sudden spin-up, decayed.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That such a glitch occurred is remarkable. But even more remarkable is that it could be observed, since the response time for ordinary neutron matter is about 10-</a:t>
            </a:r>
            <a:r>
              <a:rPr lang="en-US" baseline="30000" dirty="0" smtClean="0"/>
              <a:t>4</a:t>
            </a:r>
            <a:r>
              <a:rPr lang="en-US" dirty="0" smtClean="0"/>
              <a:t> seconds, the time it takes a sound signal to cross the star. So, under normal circumstances, a glitch and its response would be gone in less time than the twinkling of an eye.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 smtClean="0"/>
              <a:t>In discussing these examples of emergent behavior I am trying to practice what I first preached some 16 years ago.</a:t>
            </a:r>
          </a:p>
          <a:p>
            <a:endParaRPr lang="en-US" sz="2400" dirty="0" smtClean="0"/>
          </a:p>
          <a:p>
            <a:r>
              <a:rPr lang="en-US" sz="2400" dirty="0" smtClean="0"/>
              <a:t>In our 2000 PNAS manifesto on the future of science, Bob Laughlin and I wrote</a:t>
            </a:r>
          </a:p>
          <a:p>
            <a:endParaRPr lang="en-US" sz="2400" dirty="0" smtClean="0"/>
          </a:p>
          <a:p>
            <a:r>
              <a:rPr lang="en-US" sz="2400" dirty="0" smtClean="0"/>
              <a:t>“The central task of theoretical physics in our time is no longer to write down the ultimate equations but rather to catalogue and understand [i.e., collect and organize] emergent behavior in its many guises, including life itself”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1969 Aspen Center for Physics collaboration [</a:t>
            </a:r>
            <a:r>
              <a:rPr lang="en-US" dirty="0" err="1" smtClean="0"/>
              <a:t>Baym,Pethick</a:t>
            </a:r>
            <a:r>
              <a:rPr lang="en-US" dirty="0" smtClean="0"/>
              <a:t>, Pines, </a:t>
            </a:r>
            <a:r>
              <a:rPr lang="en-US" dirty="0" err="1" smtClean="0"/>
              <a:t>Ruderman</a:t>
            </a:r>
            <a:r>
              <a:rPr lang="en-US" dirty="0" smtClean="0"/>
              <a:t>] argued that the observed  post-glitch slow decay provided unambiguous evidence for the presence of </a:t>
            </a:r>
            <a:r>
              <a:rPr lang="en-US" dirty="0" err="1" smtClean="0"/>
              <a:t>superfluid</a:t>
            </a:r>
            <a:r>
              <a:rPr lang="en-US" dirty="0" smtClean="0"/>
              <a:t> neutrons in the pulsar, since these can only change their angular momentum by the </a:t>
            </a:r>
            <a:r>
              <a:rPr lang="en-US" dirty="0" err="1" smtClean="0"/>
              <a:t>postglitch</a:t>
            </a:r>
            <a:r>
              <a:rPr lang="en-US" dirty="0" smtClean="0"/>
              <a:t> motion of their vortex lines, a process could easily be imagined to take days to months.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Anderson and </a:t>
            </a:r>
            <a:r>
              <a:rPr lang="en-US" dirty="0" err="1" smtClean="0"/>
              <a:t>Itoh</a:t>
            </a:r>
            <a:r>
              <a:rPr lang="en-US" dirty="0" smtClean="0"/>
              <a:t> then made a seminal proposal in 1974: </a:t>
            </a:r>
            <a:r>
              <a:rPr lang="en-US" i="1" dirty="0" smtClean="0"/>
              <a:t>glitches must be an intrinsic property of the crustal neutron </a:t>
            </a:r>
            <a:r>
              <a:rPr lang="en-US" i="1" dirty="0" err="1" smtClean="0"/>
              <a:t>superfluid</a:t>
            </a:r>
            <a:r>
              <a:rPr lang="en-US" i="1" dirty="0" smtClean="0"/>
              <a:t> </a:t>
            </a:r>
            <a:r>
              <a:rPr lang="en-US" dirty="0" smtClean="0"/>
              <a:t>that occur</a:t>
            </a:r>
            <a:r>
              <a:rPr lang="en-US" i="1" dirty="0" smtClean="0"/>
              <a:t> </a:t>
            </a:r>
            <a:r>
              <a:rPr lang="en-US" dirty="0" smtClean="0"/>
              <a:t>because the vortex lines that carry the angular momentum of the crustal </a:t>
            </a:r>
            <a:r>
              <a:rPr lang="en-US" dirty="0" err="1" smtClean="0"/>
              <a:t>superfluid</a:t>
            </a:r>
            <a:r>
              <a:rPr lang="en-US" dirty="0" smtClean="0"/>
              <a:t> are </a:t>
            </a:r>
            <a:r>
              <a:rPr lang="en-US" i="1" dirty="0" smtClean="0"/>
              <a:t>pinned </a:t>
            </a:r>
            <a:r>
              <a:rPr lang="en-US" dirty="0" smtClean="0"/>
              <a:t>to the nuclei with which they coexist. As a result, the </a:t>
            </a:r>
            <a:r>
              <a:rPr lang="en-US" dirty="0" err="1" smtClean="0"/>
              <a:t>superfluid's</a:t>
            </a:r>
            <a:r>
              <a:rPr lang="en-US" dirty="0" smtClean="0"/>
              <a:t> angular velocity, which can change only through the motion of its vortices, will lag that of the crust until a sufficiently large number of vortices</a:t>
            </a:r>
            <a:r>
              <a:rPr lang="en-US" i="1" dirty="0" smtClean="0"/>
              <a:t> </a:t>
            </a:r>
            <a:r>
              <a:rPr lang="en-US" dirty="0" smtClean="0"/>
              <a:t>are pinned, at which point these unpin catastrophically, bringing about a sudden jump in the angular momentum of the star—a glitch.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66800" y="762000"/>
            <a:ext cx="7620000" cy="6248400"/>
          </a:xfrm>
        </p:spPr>
        <p:txBody>
          <a:bodyPr/>
          <a:lstStyle/>
          <a:p>
            <a:r>
              <a:rPr lang="en-US" dirty="0" smtClean="0"/>
              <a:t>*Another Aspen collaboration [</a:t>
            </a:r>
            <a:r>
              <a:rPr lang="en-US" dirty="0" err="1" smtClean="0"/>
              <a:t>Alpar</a:t>
            </a:r>
            <a:r>
              <a:rPr lang="en-US" dirty="0" smtClean="0"/>
              <a:t>, Anderson, Pines, </a:t>
            </a:r>
            <a:r>
              <a:rPr lang="en-US" dirty="0" err="1" smtClean="0"/>
              <a:t>Shaham</a:t>
            </a:r>
            <a:r>
              <a:rPr lang="en-US" dirty="0" smtClean="0"/>
              <a:t>] then developed a highly successful phenomenological vortex creep theory of post-glitch behavior.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*Strong, weak, and </a:t>
            </a:r>
            <a:r>
              <a:rPr lang="en-US" dirty="0" err="1" smtClean="0"/>
              <a:t>superweak</a:t>
            </a:r>
            <a:r>
              <a:rPr lang="en-US" dirty="0" smtClean="0"/>
              <a:t> regions of vortex pinning with distinct inertial moments and glitch response times could produce the linear and non-linear glitch response that has now been identified in the Vela and other pulsars.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Thanks to its continuous monitoring by </a:t>
            </a:r>
            <a:r>
              <a:rPr lang="en-US" dirty="0" err="1" smtClean="0"/>
              <a:t>radioastronomers</a:t>
            </a:r>
            <a:r>
              <a:rPr lang="en-US" dirty="0" smtClean="0"/>
              <a:t> in Tasmania [Hamilton et al] and South Africa [Clare Flanagan, Sarah Buchner], the Vela pulsar has emerged as the “hydrogen atom” of </a:t>
            </a:r>
            <a:r>
              <a:rPr lang="en-US" dirty="0" err="1" smtClean="0"/>
              <a:t>glitching</a:t>
            </a:r>
            <a:r>
              <a:rPr lang="en-US" dirty="0" smtClean="0"/>
              <a:t> pulsars.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18 new glitches of the Vela pulsar have been observed since 1969, and their remarkably consistent post-glitch behavior, including the glitch-size related  time to the next glitch, is explained by the vortex creep theory developed by </a:t>
            </a:r>
            <a:r>
              <a:rPr lang="en-US" dirty="0" err="1" smtClean="0"/>
              <a:t>Alpar</a:t>
            </a:r>
            <a:r>
              <a:rPr lang="en-US" dirty="0" smtClean="0"/>
              <a:t> et al..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-5715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600" dirty="0" smtClean="0">
                <a:solidFill>
                  <a:srgbClr val="7030A0"/>
                </a:solidFill>
              </a:rPr>
              <a:t>Vela Glitches</a:t>
            </a:r>
            <a:endParaRPr lang="tr-TR" sz="3600" dirty="0">
              <a:solidFill>
                <a:srgbClr val="7030A0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357158" y="642918"/>
          <a:ext cx="5643602" cy="6168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143008"/>
                <a:gridCol w="1000132"/>
                <a:gridCol w="785818"/>
                <a:gridCol w="1785950"/>
              </a:tblGrid>
              <a:tr h="474483"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Glitch No.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Glitch Date (MJD)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/ </a:t>
                      </a:r>
                      <a:r>
                        <a:rPr kumimoji="0" lang="tr-TR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(10</a:t>
                      </a:r>
                      <a:r>
                        <a:rPr kumimoji="0" lang="tr-TR" sz="1000" b="1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-9</a:t>
                      </a:r>
                      <a:r>
                        <a:rPr kumimoji="0" lang="tr-TR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(10</a:t>
                      </a:r>
                      <a:r>
                        <a:rPr kumimoji="0" lang="tr-TR" sz="1000" b="1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</a:t>
                      </a:r>
                      <a:r>
                        <a:rPr kumimoji="0" lang="tr-TR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Reference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4690"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40280(4)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2338(9)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10.1(3)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Cordes et al.</a:t>
                      </a:r>
                      <a:r>
                        <a:rPr lang="tr-TR" sz="1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(1988)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4690"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41192(8)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2047(30)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14.8(2)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Cordes et al.</a:t>
                      </a:r>
                      <a:r>
                        <a:rPr lang="tr-TR" sz="1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(1988)</a:t>
                      </a:r>
                    </a:p>
                  </a:txBody>
                  <a:tcPr/>
                </a:tc>
              </a:tr>
              <a:tr h="284690"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41312(4)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12(2)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1.9(2)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Cordes et al. (1988)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4690"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42683(3)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1987(8)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11(1)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Cordes</a:t>
                      </a:r>
                      <a:r>
                        <a:rPr lang="tr-TR" sz="1000" baseline="0" dirty="0" smtClean="0">
                          <a:latin typeface="Arial" pitchFamily="34" charset="0"/>
                          <a:cs typeface="Arial" pitchFamily="34" charset="0"/>
                        </a:rPr>
                        <a:t> et al. (1988)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4690"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43693(12)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3063(65)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18.3(2)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Cordes et al. (1988)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4690"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44888.4(4)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1138(9)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8.43(6)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Cordes et al. (1988)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4690"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45192.1(5)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2051(3)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23.1(3)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Cordes et al. (1988)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4690"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46259(2)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1346(5)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6.16(3)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McCulloch et al.</a:t>
                      </a:r>
                      <a:r>
                        <a:rPr kumimoji="0" lang="tr-TR" sz="1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(1987)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4690"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47519.80360(8)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1805.2(8)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77(6)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McCulloch et al.</a:t>
                      </a:r>
                      <a:r>
                        <a:rPr kumimoji="0" lang="tr-TR" sz="1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tr-TR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(1990)</a:t>
                      </a:r>
                      <a:endParaRPr lang="tr-TR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4690"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48457.4(10)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2715(2)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600(60)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Flanagan (1991)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4690"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11a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49559.0(2)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835(2)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0(5)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Flanagan (1994)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4690"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11b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49591.82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199(2)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120(20)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Flanagan (1994)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4690"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50369.345(2)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2110(17)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5.95(3)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Wang et al. (2000)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4690"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51559.3190(5)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3085.72(4)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6.73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Dodson et al. (2002)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4690"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53193.09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2059(6)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11(2)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Dodson et al. (2004)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4690"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53959.93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2620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230(40)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Flanagan</a:t>
                      </a:r>
                      <a:r>
                        <a:rPr lang="tr-TR" sz="1000" baseline="0" dirty="0" smtClean="0">
                          <a:latin typeface="Arial" pitchFamily="34" charset="0"/>
                          <a:cs typeface="Arial" pitchFamily="34" charset="0"/>
                        </a:rPr>
                        <a:t> &amp; </a:t>
                      </a:r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Buchner (2006) 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4690"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55408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1940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75(1)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Buchner (2010)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4690"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56555.871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3000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148(1)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Buchner (2013)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4690"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56922(3)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Jankowski et al. (2015)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4690"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57143(3)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75.6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Arial" pitchFamily="34" charset="0"/>
                          <a:cs typeface="Arial" pitchFamily="34" charset="0"/>
                        </a:rPr>
                        <a:t>Palfreyman et al. (2016)</a:t>
                      </a:r>
                      <a:endParaRPr lang="tr-T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428992" y="642918"/>
          <a:ext cx="428628" cy="224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1" name="Denklem" r:id="rId3" imgW="330120" imgH="177480" progId="Equation.3">
                  <p:embed/>
                </p:oleObj>
              </mc:Choice>
              <mc:Fallback>
                <p:oleObj name="Denklem" r:id="rId3" imgW="33012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642918"/>
                        <a:ext cx="428628" cy="2247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OverLaid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907516" y="4643446"/>
            <a:ext cx="3522267" cy="2176888"/>
          </a:xfrm>
          <a:prstGeom prst="rect">
            <a:avLst/>
          </a:prstGeom>
          <a:noFill/>
          <a:ln/>
        </p:spPr>
      </p:pic>
      <p:pic>
        <p:nvPicPr>
          <p:cNvPr id="6" name="Picture 3" descr="nu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758127" y="642918"/>
            <a:ext cx="3385874" cy="2071702"/>
          </a:xfrm>
          <a:prstGeom prst="rect">
            <a:avLst/>
          </a:prstGeom>
          <a:noFill/>
          <a:ln/>
        </p:spPr>
      </p:pic>
      <p:pic>
        <p:nvPicPr>
          <p:cNvPr id="7" name="Picture 4" descr="Vela Pulsar jet.jpg">
            <a:hlinkClick r:id="rId7"/>
          </p:cNvPr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6715140" y="2786058"/>
            <a:ext cx="1768616" cy="1857388"/>
          </a:xfrm>
          <a:prstGeom prst="rect">
            <a:avLst/>
          </a:prstGeom>
          <a:noFill/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715140" y="6215082"/>
          <a:ext cx="1268412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2" name="Denklem" r:id="rId10" imgW="901440" imgH="177480" progId="Equation.3">
                  <p:embed/>
                </p:oleObj>
              </mc:Choice>
              <mc:Fallback>
                <p:oleObj name="Denklem" r:id="rId10" imgW="90144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40" y="6215082"/>
                        <a:ext cx="1268412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7875587" y="2285992"/>
          <a:ext cx="1268413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3" name="Denklem" r:id="rId12" imgW="901440" imgH="177480" progId="Equation.3">
                  <p:embed/>
                </p:oleObj>
              </mc:Choice>
              <mc:Fallback>
                <p:oleObj name="Denklem" r:id="rId12" imgW="90144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587" y="2285992"/>
                        <a:ext cx="1268413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 </a:t>
            </a:r>
          </a:p>
          <a:p>
            <a:r>
              <a:rPr lang="en-US" dirty="0" smtClean="0"/>
              <a:t>*Based on the roughly 514 glitches in 172 pulsars that have been identified so far, we can easily establish that the amount of cosmic neutron </a:t>
            </a:r>
            <a:r>
              <a:rPr lang="en-US" dirty="0" err="1" smtClean="0"/>
              <a:t>superfluid</a:t>
            </a:r>
            <a:r>
              <a:rPr lang="en-US" dirty="0" smtClean="0"/>
              <a:t> whose pinning to crustal nuclei has thus far  been observed is several solar masses, or some 10</a:t>
            </a:r>
            <a:r>
              <a:rPr lang="en-US" baseline="30000" dirty="0" smtClean="0"/>
              <a:t>34 </a:t>
            </a:r>
            <a:r>
              <a:rPr lang="en-US" dirty="0" smtClean="0"/>
              <a:t>grams. </a:t>
            </a:r>
          </a:p>
          <a:p>
            <a:endParaRPr lang="en-US" dirty="0" smtClean="0"/>
          </a:p>
          <a:p>
            <a:r>
              <a:rPr lang="en-US" dirty="0" smtClean="0"/>
              <a:t>That amount of observed and observable </a:t>
            </a:r>
            <a:r>
              <a:rPr lang="en-US" dirty="0" err="1" smtClean="0"/>
              <a:t>superfluid</a:t>
            </a:r>
            <a:r>
              <a:rPr lang="en-US" dirty="0" smtClean="0"/>
              <a:t> far exceeds the quantity of terrestrial </a:t>
            </a:r>
            <a:r>
              <a:rPr lang="en-US" dirty="0" err="1" smtClean="0"/>
              <a:t>superfluid</a:t>
            </a:r>
            <a:r>
              <a:rPr lang="en-US" dirty="0" smtClean="0"/>
              <a:t> ever produced or measured, while its calculated maximum </a:t>
            </a:r>
            <a:r>
              <a:rPr lang="en-US" dirty="0" err="1" smtClean="0"/>
              <a:t>superfluid</a:t>
            </a:r>
            <a:r>
              <a:rPr lang="en-US" dirty="0" smtClean="0"/>
              <a:t> transition temperature of ~10</a:t>
            </a:r>
            <a:r>
              <a:rPr lang="en-US" baseline="30000" dirty="0" smtClean="0"/>
              <a:t>6</a:t>
            </a:r>
            <a:r>
              <a:rPr lang="en-US" dirty="0" smtClean="0"/>
              <a:t>K far exceeds that reached for </a:t>
            </a:r>
            <a:r>
              <a:rPr lang="en-US" dirty="0" err="1" smtClean="0"/>
              <a:t>terrestial</a:t>
            </a:r>
            <a:r>
              <a:rPr lang="en-US" dirty="0" smtClean="0"/>
              <a:t> superconductors.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92271"/>
            <a:ext cx="5486400" cy="587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1986 discovery of high temperature superconductivity on the border of </a:t>
            </a:r>
            <a:r>
              <a:rPr lang="en-US" dirty="0" err="1" smtClean="0"/>
              <a:t>antiferromagnetism</a:t>
            </a:r>
            <a:r>
              <a:rPr lang="en-US" dirty="0" smtClean="0"/>
              <a:t> in the hole-doped </a:t>
            </a:r>
            <a:r>
              <a:rPr lang="en-US" dirty="0" err="1" smtClean="0"/>
              <a:t>cuprates</a:t>
            </a:r>
            <a:r>
              <a:rPr lang="en-US" dirty="0" smtClean="0"/>
              <a:t>, LSCO and YBCO, posed a major new challenge for the condensed matter community.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What was the mechanism and what was the pairing state?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Most of the theoretical community responded to this challenge by  attempting to solve a one band version of the Hubbard model or positing a new ground state </a:t>
            </a:r>
            <a:r>
              <a:rPr lang="en-US" dirty="0" err="1" smtClean="0"/>
              <a:t>wavefunction</a:t>
            </a:r>
            <a:r>
              <a:rPr lang="en-US" dirty="0" smtClean="0"/>
              <a:t>-the resonating valence bond state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Two theoretical groups took a different, experiment-driven approach: a group in Tokyo, led by </a:t>
            </a:r>
            <a:r>
              <a:rPr lang="en-US" dirty="0" err="1" smtClean="0"/>
              <a:t>Akito</a:t>
            </a:r>
            <a:r>
              <a:rPr lang="en-US" dirty="0" smtClean="0"/>
              <a:t> Moriya and Kazuo Ueda, and our group in Urbana [Philippe </a:t>
            </a:r>
            <a:r>
              <a:rPr lang="en-US" dirty="0" err="1" smtClean="0"/>
              <a:t>Monthoux</a:t>
            </a:r>
            <a:r>
              <a:rPr lang="en-US" dirty="0" smtClean="0"/>
              <a:t>, Alexander </a:t>
            </a:r>
            <a:r>
              <a:rPr lang="en-US" dirty="0" err="1" smtClean="0"/>
              <a:t>Balatsky</a:t>
            </a:r>
            <a:r>
              <a:rPr lang="en-US" dirty="0" smtClean="0"/>
              <a:t>, and me].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Both groups explored the possibility that the mechanism was the magnetic analogue of that responsible for conventional superconductivity- an attractive interaction between </a:t>
            </a:r>
            <a:r>
              <a:rPr lang="en-US" dirty="0" err="1" smtClean="0"/>
              <a:t>quasiparticles</a:t>
            </a:r>
            <a:r>
              <a:rPr lang="en-US" dirty="0" smtClean="0"/>
              <a:t> induced by their coupling to spin fluctuations that originate in a quantum critical point that marks the end of </a:t>
            </a:r>
            <a:r>
              <a:rPr lang="en-US" dirty="0" err="1" smtClean="0"/>
              <a:t>antiferromagnetic</a:t>
            </a:r>
            <a:r>
              <a:rPr lang="en-US" dirty="0" smtClean="0"/>
              <a:t> behavior.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 Urbana we were heavily influenced by the NMR spin-lattice relaxation experiments being carried out down the hall by Charlie </a:t>
            </a:r>
            <a:r>
              <a:rPr lang="en-US" dirty="0" err="1" smtClean="0"/>
              <a:t>Slichter</a:t>
            </a:r>
            <a:r>
              <a:rPr lang="en-US" dirty="0" smtClean="0"/>
              <a:t> and his group.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Andy Millis, </a:t>
            </a:r>
            <a:r>
              <a:rPr lang="en-US" dirty="0" err="1" smtClean="0"/>
              <a:t>Hartmut</a:t>
            </a:r>
            <a:r>
              <a:rPr lang="en-US" dirty="0" smtClean="0"/>
              <a:t>, </a:t>
            </a:r>
            <a:r>
              <a:rPr lang="en-US" dirty="0" err="1" smtClean="0"/>
              <a:t>Monien</a:t>
            </a:r>
            <a:r>
              <a:rPr lang="en-US" dirty="0" smtClean="0"/>
              <a:t>, and I had shown these could be explained by assuming that even optimally doped materials behaved as though they were on the verge of being </a:t>
            </a:r>
            <a:r>
              <a:rPr lang="en-US" dirty="0" err="1" smtClean="0"/>
              <a:t>antiferromagnetic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The spin-lattice relaxation spin-lattice rate is then determined by quantum critical magnetic fluctuations that took the form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2895600" y="4419600"/>
          <a:ext cx="2120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Equation" r:id="rId4" imgW="2159000" imgH="482600" progId="Equation.3">
                  <p:embed/>
                </p:oleObj>
              </mc:Choice>
              <mc:Fallback>
                <p:oleObj name="Equation" r:id="rId4" imgW="2159000" imgH="482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19600"/>
                        <a:ext cx="21209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935783"/>
              </p:ext>
            </p:extLst>
          </p:nvPr>
        </p:nvGraphicFramePr>
        <p:xfrm>
          <a:off x="609600" y="4984750"/>
          <a:ext cx="5486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Document" r:id="rId6" imgW="5486400" imgH="1371600" progId="Word.Document.12">
                  <p:link updateAutomatic="1"/>
                </p:oleObj>
              </mc:Choice>
              <mc:Fallback>
                <p:oleObj name="Document" r:id="rId6" imgW="5486400" imgH="1371600" progId="Word.Document.12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984750"/>
                        <a:ext cx="54864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540518"/>
              </p:ext>
            </p:extLst>
          </p:nvPr>
        </p:nvGraphicFramePr>
        <p:xfrm>
          <a:off x="1828800" y="736600"/>
          <a:ext cx="5486400" cy="538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7" name="Document" r:id="rId3" imgW="5486400" imgH="5384800" progId="Word.Document.12">
                  <p:link updateAutomatic="1"/>
                </p:oleObj>
              </mc:Choice>
              <mc:Fallback>
                <p:oleObj name="Document" r:id="rId3" imgW="5486400" imgH="53848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736600"/>
                        <a:ext cx="5486400" cy="538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Thanks to </a:t>
            </a:r>
            <a:r>
              <a:rPr lang="en-US" dirty="0" err="1" smtClean="0"/>
              <a:t>Monthoux’s</a:t>
            </a:r>
            <a:r>
              <a:rPr lang="en-US" dirty="0" smtClean="0"/>
              <a:t> mastery of computational techniques and the proximity of NCSA, we were able to carry out both weak coupling [MBP] and strong coupling calculations [</a:t>
            </a:r>
            <a:r>
              <a:rPr lang="en-US" dirty="0" err="1" smtClean="0"/>
              <a:t>Monthoux</a:t>
            </a:r>
            <a:r>
              <a:rPr lang="en-US" dirty="0" smtClean="0"/>
              <a:t> and Pines] of the consequences of </a:t>
            </a:r>
            <a:r>
              <a:rPr lang="en-US" dirty="0" err="1" smtClean="0"/>
              <a:t>quasiparticle</a:t>
            </a:r>
            <a:r>
              <a:rPr lang="en-US" dirty="0" smtClean="0"/>
              <a:t> interactions in which the pairing glue was taken from the MMP fit to the NMR data.</a:t>
            </a:r>
          </a:p>
          <a:p>
            <a:endParaRPr lang="en-US" dirty="0" smtClean="0"/>
          </a:p>
          <a:p>
            <a:r>
              <a:rPr lang="en-US" dirty="0" smtClean="0"/>
              <a:t>We came to two firm conclusions: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*the pairing state produced by quantum critical spin fluctuation induced </a:t>
            </a:r>
            <a:r>
              <a:rPr lang="en-US" dirty="0" err="1" smtClean="0"/>
              <a:t>quasiparticle</a:t>
            </a:r>
            <a:r>
              <a:rPr lang="en-US" dirty="0" smtClean="0"/>
              <a:t> interactions would always be </a:t>
            </a:r>
            <a:r>
              <a:rPr lang="en-US" dirty="0" err="1" smtClean="0"/>
              <a:t>d</a:t>
            </a:r>
            <a:r>
              <a:rPr lang="en-US" baseline="-25000" dirty="0" smtClean="0"/>
              <a:t> x2-y2</a:t>
            </a:r>
            <a:endParaRPr lang="en-US" dirty="0" smtClean="0"/>
          </a:p>
          <a:p>
            <a:r>
              <a:rPr lang="en-US" baseline="-25000" dirty="0" smtClean="0"/>
              <a:t> </a:t>
            </a:r>
            <a:endParaRPr lang="en-US" dirty="0" smtClean="0"/>
          </a:p>
          <a:p>
            <a:r>
              <a:rPr lang="en-US" dirty="0" smtClean="0"/>
              <a:t>* with realistic parameters, this magnetic interaction could easily yield T</a:t>
            </a:r>
            <a:r>
              <a:rPr lang="en-US" baseline="-25000" dirty="0" smtClean="0"/>
              <a:t>c</a:t>
            </a:r>
            <a:r>
              <a:rPr lang="en-US" dirty="0" smtClean="0"/>
              <a:t>~100K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Taking a somewhat different tack, using Moriya’s theory of QC spin fluctuations, the Tokyo group reached the same conclusion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1950  </a:t>
            </a:r>
            <a:r>
              <a:rPr lang="en-US" dirty="0" err="1" smtClean="0"/>
              <a:t>Plasmons</a:t>
            </a:r>
            <a:r>
              <a:rPr lang="en-US" dirty="0" smtClean="0"/>
              <a:t> emerge.  In my PhD. thesis and a series of papers written with my adviser, David </a:t>
            </a:r>
            <a:r>
              <a:rPr lang="en-US" dirty="0" err="1" smtClean="0"/>
              <a:t>Bohm</a:t>
            </a:r>
            <a:r>
              <a:rPr lang="en-US" dirty="0" smtClean="0"/>
              <a:t>, we showed that the Coulomb interaction between valence electrons would give rise to a new collective mode- quantized plasma oscillations. We 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focused on the collective behavior of their density fluctuations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showed that in the random phase approximation [RPA] the long range of their Coulomb interaction led to collective plasma oscillations whose energy at long wavelengths, </a:t>
            </a:r>
            <a:r>
              <a:rPr lang="en-US" dirty="0" err="1" smtClean="0"/>
              <a:t>ħ</a:t>
            </a:r>
            <a:r>
              <a:rPr lang="en-US" dirty="0" err="1" smtClean="0">
                <a:sym typeface="Symbol"/>
              </a:rPr>
              <a:t></a:t>
            </a:r>
            <a:r>
              <a:rPr lang="en-US" baseline="-25000" dirty="0" err="1" smtClean="0"/>
              <a:t>p</a:t>
            </a:r>
            <a:r>
              <a:rPr lang="en-US" dirty="0" smtClean="0"/>
              <a:t> =[4</a:t>
            </a:r>
            <a:r>
              <a:rPr lang="en-US" dirty="0" smtClean="0">
                <a:sym typeface="Symbol"/>
              </a:rPr>
              <a:t></a:t>
            </a:r>
            <a:r>
              <a:rPr lang="en-US" dirty="0" smtClean="0"/>
              <a:t>ne</a:t>
            </a:r>
            <a:r>
              <a:rPr lang="en-US" baseline="30000" dirty="0" smtClean="0"/>
              <a:t>2</a:t>
            </a:r>
            <a:r>
              <a:rPr lang="en-US" dirty="0" smtClean="0"/>
              <a:t>/m] </a:t>
            </a:r>
            <a:r>
              <a:rPr lang="en-US" baseline="30000" dirty="0" smtClean="0"/>
              <a:t>½</a:t>
            </a:r>
            <a:r>
              <a:rPr lang="en-US" dirty="0" smtClean="0"/>
              <a:t>, was so high that only </a:t>
            </a:r>
            <a:r>
              <a:rPr lang="en-US" dirty="0" err="1" smtClean="0"/>
              <a:t>interband</a:t>
            </a:r>
            <a:r>
              <a:rPr lang="en-US" dirty="0" smtClean="0"/>
              <a:t> transitions could damp them.</a:t>
            </a:r>
          </a:p>
          <a:p>
            <a:endParaRPr lang="en-US" dirty="0" smtClean="0"/>
          </a:p>
          <a:p>
            <a:r>
              <a:rPr lang="en-US" dirty="0" smtClean="0"/>
              <a:t>Conyers Herring then told us that these had likely been seen in experiments by </a:t>
            </a:r>
            <a:r>
              <a:rPr lang="en-US" dirty="0" err="1" smtClean="0"/>
              <a:t>Ruthemann</a:t>
            </a:r>
            <a:r>
              <a:rPr lang="en-US" dirty="0" smtClean="0"/>
              <a:t> and Lang on the inelastic scattering of electrons by thin metallic samples in 1948-50. They found quantized high energy losses for Be [19eV] and Al [16eV]  that  were close to their valence electron plasma oscillation energies, 19eV and 15eV.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762000"/>
            <a:ext cx="8458200" cy="6324600"/>
          </a:xfrm>
        </p:spPr>
        <p:txBody>
          <a:bodyPr/>
          <a:lstStyle/>
          <a:p>
            <a:r>
              <a:rPr lang="en-US" dirty="0" smtClean="0"/>
              <a:t>Over the next two years [92-94] there was a lively debate between adherents of the RVB approach, whose calculations predicted an </a:t>
            </a:r>
            <a:r>
              <a:rPr lang="en-US" dirty="0" err="1" smtClean="0"/>
              <a:t>s</a:t>
            </a:r>
            <a:r>
              <a:rPr lang="en-US" dirty="0" smtClean="0"/>
              <a:t> wave pairing state, and proponents of the spin-fluctuation mechanism that led to a </a:t>
            </a:r>
            <a:r>
              <a:rPr lang="en-US" dirty="0" err="1" smtClean="0"/>
              <a:t>d</a:t>
            </a:r>
            <a:r>
              <a:rPr lang="en-US" dirty="0" smtClean="0"/>
              <a:t>-wave pairing state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Our firm prediction of </a:t>
            </a:r>
            <a:r>
              <a:rPr lang="en-US" dirty="0" err="1" smtClean="0"/>
              <a:t>d</a:t>
            </a:r>
            <a:r>
              <a:rPr lang="en-US" dirty="0" smtClean="0"/>
              <a:t>-wave pairing was verified in Urbana.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First, NMR measurements of the susceptibility and spin-lattice relaxation carried out by the </a:t>
            </a:r>
            <a:r>
              <a:rPr lang="en-US" dirty="0" err="1" smtClean="0"/>
              <a:t>Slichter</a:t>
            </a:r>
            <a:r>
              <a:rPr lang="en-US" dirty="0" smtClean="0"/>
              <a:t> group gave results consistent with those expected for </a:t>
            </a:r>
            <a:r>
              <a:rPr lang="en-US" dirty="0" err="1" smtClean="0"/>
              <a:t>d</a:t>
            </a:r>
            <a:r>
              <a:rPr lang="en-US" dirty="0" smtClean="0"/>
              <a:t>-wave pairing.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These were followed by a SQUID experiment suggested by Tony Leggett that measured the pairing symmetry directly.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Using remarkably pure samples of YBCO made by Don Ginsberg, David </a:t>
            </a:r>
            <a:r>
              <a:rPr lang="en-US" dirty="0" err="1" smtClean="0"/>
              <a:t>Wollman</a:t>
            </a:r>
            <a:r>
              <a:rPr lang="en-US" dirty="0" smtClean="0"/>
              <a:t> and Dale Van Harlingen, confirmed the </a:t>
            </a:r>
            <a:r>
              <a:rPr lang="en-US" dirty="0" err="1" smtClean="0"/>
              <a:t>d</a:t>
            </a:r>
            <a:r>
              <a:rPr lang="en-US" dirty="0" smtClean="0"/>
              <a:t>-wave pairing symmetry.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At IBM, in SQUID experiments using a tri-crystal geometry, </a:t>
            </a:r>
            <a:r>
              <a:rPr lang="en-US" dirty="0" err="1" smtClean="0"/>
              <a:t>Kirtley</a:t>
            </a:r>
            <a:r>
              <a:rPr lang="en-US" dirty="0" smtClean="0"/>
              <a:t> and </a:t>
            </a:r>
            <a:r>
              <a:rPr lang="en-US" dirty="0" err="1" smtClean="0"/>
              <a:t>Tsui</a:t>
            </a:r>
            <a:r>
              <a:rPr lang="en-US" dirty="0" smtClean="0"/>
              <a:t> reached the same conclusion.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During the past two decades, experimental and theoretical work   has mainly focused on the remarkable variety of ordered non-superconducting states found in the </a:t>
            </a:r>
            <a:r>
              <a:rPr lang="en-US" dirty="0" err="1" smtClean="0"/>
              <a:t>cuprates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magnetic experiments of Johnson, </a:t>
            </a:r>
            <a:r>
              <a:rPr lang="en-US" dirty="0" err="1" smtClean="0"/>
              <a:t>Haase</a:t>
            </a:r>
            <a:r>
              <a:rPr lang="en-US" dirty="0" smtClean="0"/>
              <a:t>, </a:t>
            </a:r>
            <a:r>
              <a:rPr lang="en-US" dirty="0" err="1" smtClean="0"/>
              <a:t>Slichter</a:t>
            </a:r>
            <a:r>
              <a:rPr lang="en-US" dirty="0" smtClean="0"/>
              <a:t>, et al show that even at optimum doping, one has  two distinct competing quantum fluids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*Itinerant </a:t>
            </a:r>
            <a:r>
              <a:rPr lang="en-US" dirty="0" err="1" smtClean="0"/>
              <a:t>quasiparticles</a:t>
            </a:r>
            <a:r>
              <a:rPr lang="en-US" dirty="0" smtClean="0"/>
              <a:t> whose magnetic susceptibility exhibits </a:t>
            </a:r>
            <a:r>
              <a:rPr lang="en-US" dirty="0" err="1" smtClean="0"/>
              <a:t>d</a:t>
            </a:r>
            <a:r>
              <a:rPr lang="en-US" dirty="0" smtClean="0"/>
              <a:t>-wave behavior in the superconducting state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*Localized </a:t>
            </a:r>
            <a:r>
              <a:rPr lang="en-US" dirty="0" err="1" smtClean="0"/>
              <a:t>quasiparticles</a:t>
            </a:r>
            <a:r>
              <a:rPr lang="en-US" dirty="0" smtClean="0"/>
              <a:t> that do not participate in the sc state, exhibit </a:t>
            </a:r>
            <a:r>
              <a:rPr lang="en-US" dirty="0" err="1" smtClean="0"/>
              <a:t>pseudogap</a:t>
            </a:r>
            <a:r>
              <a:rPr lang="en-US" dirty="0" smtClean="0"/>
              <a:t> behavior, and can spin or charge order</a:t>
            </a:r>
          </a:p>
          <a:p>
            <a:r>
              <a:rPr lang="en-US" dirty="0" smtClean="0"/>
              <a:t> </a:t>
            </a:r>
          </a:p>
          <a:p>
            <a:r>
              <a:rPr lang="en-US" dirty="0" err="1" smtClean="0"/>
              <a:t>Badoux</a:t>
            </a:r>
            <a:r>
              <a:rPr lang="en-US" dirty="0" smtClean="0"/>
              <a:t> et al [Nature, 2016] have quite recently shown that the QCP marking the end of </a:t>
            </a:r>
            <a:r>
              <a:rPr lang="en-US" dirty="0" err="1" smtClean="0"/>
              <a:t>pseudogap</a:t>
            </a:r>
            <a:r>
              <a:rPr lang="en-US" dirty="0" smtClean="0"/>
              <a:t> behavior at a hole doping level of ~0.19 also marks the end of localized </a:t>
            </a:r>
            <a:r>
              <a:rPr lang="en-US" dirty="0" err="1" smtClean="0"/>
              <a:t>qp</a:t>
            </a:r>
            <a:r>
              <a:rPr lang="en-US" dirty="0" smtClean="0"/>
              <a:t> behavior 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3716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701800"/>
            <a:ext cx="5486400" cy="345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631825"/>
            <a:ext cx="8229600" cy="5594350"/>
          </a:xfrm>
        </p:spPr>
        <p:txBody>
          <a:bodyPr/>
          <a:lstStyle/>
          <a:p>
            <a:r>
              <a:rPr lang="en-US" sz="2400" dirty="0" smtClean="0"/>
              <a:t>The Emergence of Heavy Electrons in Kondo Lattice Materials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In Kondo lattice materials, a lattice of local moments hybridizes with background conduction electrons to produce heavy electrons that display non-Landau Fermi liquid behavior and become superconducting.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Phenomenology, in the form of a two-fluid description of emergent heavy electron behavior, has now set the stage for solving one of the current major challenges in all of theoretical physics, the development of a microscopic theory of Kondo lattice materials.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Thanks to a phenomenological two-fluid theory of heavy electron emergence [Fisk, </a:t>
            </a:r>
            <a:r>
              <a:rPr lang="en-US" dirty="0" err="1" smtClean="0"/>
              <a:t>Nakatsuji</a:t>
            </a:r>
            <a:r>
              <a:rPr lang="en-US" dirty="0" smtClean="0"/>
              <a:t>, Pines, </a:t>
            </a:r>
            <a:r>
              <a:rPr lang="en-US" dirty="0" err="1" smtClean="0"/>
              <a:t>Curro</a:t>
            </a:r>
            <a:r>
              <a:rPr lang="en-US" dirty="0" smtClean="0"/>
              <a:t>, </a:t>
            </a:r>
            <a:r>
              <a:rPr lang="en-US" dirty="0" err="1" smtClean="0"/>
              <a:t>Schmalian,Yang</a:t>
            </a:r>
            <a:r>
              <a:rPr lang="en-US" dirty="0" smtClean="0"/>
              <a:t>, Thompson, </a:t>
            </a:r>
            <a:r>
              <a:rPr lang="en-US" dirty="0" err="1" smtClean="0"/>
              <a:t>Lonzarich</a:t>
            </a:r>
            <a:r>
              <a:rPr lang="en-US" dirty="0" smtClean="0"/>
              <a:t>,...] , here is what we now know.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*On the Kondo lattice, there are significant differences in how a lattice of local moments and a single-ion local moment hybridize with conduction electrons.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* Collective hybridization is generally much more effective than the single-ion local hybridization produced by the Kondo coupling J: it begins at a crossover temperature,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T* ~ J</a:t>
            </a:r>
            <a:r>
              <a:rPr lang="en-US" baseline="-25000" dirty="0" smtClean="0"/>
              <a:t>H</a:t>
            </a:r>
            <a:r>
              <a:rPr lang="en-US" dirty="0" smtClean="0"/>
              <a:t> ~ ρJ</a:t>
            </a:r>
            <a:r>
              <a:rPr lang="en-US" baseline="30000" dirty="0" smtClean="0"/>
              <a:t>2</a:t>
            </a:r>
            <a:r>
              <a:rPr lang="en-US" dirty="0" smtClean="0"/>
              <a:t> &gt;&gt;T</a:t>
            </a:r>
            <a:r>
              <a:rPr lang="en-US" baseline="-25000" dirty="0" smtClean="0"/>
              <a:t>K</a:t>
            </a:r>
            <a:r>
              <a:rPr lang="en-US" dirty="0" smtClean="0"/>
              <a:t> ~ </a:t>
            </a:r>
            <a:r>
              <a:rPr lang="en-US" dirty="0" err="1" smtClean="0"/>
              <a:t>ρ</a:t>
            </a:r>
            <a:r>
              <a:rPr lang="en-US" dirty="0" smtClean="0"/>
              <a:t> </a:t>
            </a:r>
            <a:r>
              <a:rPr lang="en-US" baseline="30000" dirty="0" smtClean="0"/>
              <a:t>−1</a:t>
            </a:r>
            <a:r>
              <a:rPr lang="en-US" dirty="0" smtClean="0"/>
              <a:t> exp(−1/ ρJ);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J</a:t>
            </a:r>
            <a:r>
              <a:rPr lang="en-US" baseline="-25000" dirty="0" smtClean="0"/>
              <a:t>H</a:t>
            </a:r>
            <a:r>
              <a:rPr lang="en-US" dirty="0" smtClean="0"/>
              <a:t>, the nearest neighbor coupling between local spins is found to be large compared to the single ion Kondo temperature T</a:t>
            </a:r>
            <a:r>
              <a:rPr lang="en-US" baseline="-25000" dirty="0" smtClean="0"/>
              <a:t>K</a:t>
            </a:r>
            <a:r>
              <a:rPr lang="en-US" dirty="0" smtClean="0"/>
              <a:t>, in essentially all Kondo lattice materials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* Optical measurements of the direct hybridization gap, </a:t>
            </a:r>
            <a:r>
              <a:rPr lang="en-US" dirty="0" err="1" smtClean="0"/>
              <a:t>Δ</a:t>
            </a:r>
            <a:r>
              <a:rPr lang="en-US" dirty="0" smtClean="0"/>
              <a:t>, show that it reflects the collective origin of hybridization; these show that </a:t>
            </a:r>
            <a:r>
              <a:rPr lang="en-US" dirty="0" err="1" smtClean="0"/>
              <a:t>Δ</a:t>
            </a:r>
            <a:r>
              <a:rPr lang="en-US" dirty="0" smtClean="0"/>
              <a:t> ~ (T*/ρ)</a:t>
            </a:r>
            <a:r>
              <a:rPr lang="en-US" baseline="30000" dirty="0" smtClean="0"/>
              <a:t>1/2</a:t>
            </a:r>
            <a:r>
              <a:rPr lang="en-US" dirty="0" smtClean="0"/>
              <a:t> instead of the single ion hybridization value, </a:t>
            </a:r>
            <a:r>
              <a:rPr lang="en-US" dirty="0" err="1" smtClean="0"/>
              <a:t>Δ</a:t>
            </a:r>
            <a:r>
              <a:rPr lang="en-US" dirty="0" smtClean="0"/>
              <a:t> ~ (T</a:t>
            </a:r>
            <a:r>
              <a:rPr lang="en-US" baseline="-25000" dirty="0" smtClean="0"/>
              <a:t>K</a:t>
            </a:r>
            <a:r>
              <a:rPr lang="en-US" dirty="0" smtClean="0"/>
              <a:t> /ρ)</a:t>
            </a:r>
            <a:r>
              <a:rPr lang="en-US" baseline="30000" dirty="0" smtClean="0"/>
              <a:t>1/2</a:t>
            </a:r>
            <a:r>
              <a:rPr lang="en-US" dirty="0" smtClean="0"/>
              <a:t> predicted by slave boson mean field theory.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* The quantum critical point of heavy electron materials is NOT set by the competition between the Kondo (single-ion) and RKKY energy scales given in the </a:t>
            </a:r>
            <a:r>
              <a:rPr lang="en-US" dirty="0" err="1" smtClean="0"/>
              <a:t>Doniach</a:t>
            </a:r>
            <a:r>
              <a:rPr lang="en-US" dirty="0" smtClean="0"/>
              <a:t> phase diagram; it is found in the vicinity of </a:t>
            </a:r>
            <a:r>
              <a:rPr lang="en-US" dirty="0" err="1" smtClean="0"/>
              <a:t>ρJ</a:t>
            </a:r>
            <a:r>
              <a:rPr lang="en-US" baseline="-25000" dirty="0" err="1" smtClean="0"/>
              <a:t>c</a:t>
            </a:r>
            <a:r>
              <a:rPr lang="en-US" dirty="0" smtClean="0"/>
              <a:t> ~ 0.17, significantly below the </a:t>
            </a:r>
            <a:r>
              <a:rPr lang="en-US" dirty="0" err="1" smtClean="0"/>
              <a:t>Doniach</a:t>
            </a:r>
            <a:r>
              <a:rPr lang="en-US" dirty="0" smtClean="0"/>
              <a:t> value of </a:t>
            </a:r>
            <a:r>
              <a:rPr lang="en-US" dirty="0" err="1" smtClean="0"/>
              <a:t>ρJ</a:t>
            </a:r>
            <a:r>
              <a:rPr lang="en-US" baseline="-25000" dirty="0" err="1" smtClean="0"/>
              <a:t>c</a:t>
            </a:r>
            <a:r>
              <a:rPr lang="en-US" baseline="-25000" dirty="0" smtClean="0"/>
              <a:t> </a:t>
            </a:r>
            <a:r>
              <a:rPr lang="en-US" dirty="0" smtClean="0"/>
              <a:t>~ 0.35.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*The two-fluid description makes it possible to use hybridization effectiveness as a quantum tuning parameter and disentangle the average behavior of the itinerant heavy </a:t>
            </a:r>
            <a:r>
              <a:rPr lang="en-US" dirty="0" err="1" smtClean="0"/>
              <a:t>fermion</a:t>
            </a:r>
            <a:r>
              <a:rPr lang="en-US" dirty="0" smtClean="0"/>
              <a:t> liquid and local moment spin liquid below T*. 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00600" y="-3962400"/>
            <a:ext cx="8229600" cy="4571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*The two-fluid model contains a hybridization effectiveness parameter, f</a:t>
            </a:r>
            <a:r>
              <a:rPr lang="en-US" baseline="-25000" dirty="0" smtClean="0"/>
              <a:t>0</a:t>
            </a:r>
            <a:r>
              <a:rPr lang="en-US" dirty="0" smtClean="0"/>
              <a:t>, that is defined to be unity at the quantum critical point [QCP], while experiment yields a simple expression for the relative strength, </a:t>
            </a:r>
            <a:r>
              <a:rPr lang="en-US" dirty="0" err="1" smtClean="0"/>
              <a:t>f(T</a:t>
            </a:r>
            <a:r>
              <a:rPr lang="en-US" dirty="0" smtClean="0"/>
              <a:t>), of the emergent itinerant heavy </a:t>
            </a:r>
            <a:r>
              <a:rPr lang="en-US" dirty="0" err="1" smtClean="0"/>
              <a:t>fermion</a:t>
            </a:r>
            <a:r>
              <a:rPr lang="en-US" dirty="0" smtClean="0"/>
              <a:t> liquid, </a:t>
            </a:r>
          </a:p>
          <a:p>
            <a:r>
              <a:rPr lang="en-US" dirty="0" smtClean="0"/>
              <a:t> </a:t>
            </a:r>
          </a:p>
          <a:p>
            <a:r>
              <a:rPr lang="en-US" dirty="0" err="1" smtClean="0"/>
              <a:t>f(T</a:t>
            </a:r>
            <a:r>
              <a:rPr lang="en-US" dirty="0" smtClean="0"/>
              <a:t>) = f</a:t>
            </a:r>
            <a:r>
              <a:rPr lang="en-US" baseline="-25000" dirty="0" smtClean="0"/>
              <a:t>0</a:t>
            </a:r>
            <a:r>
              <a:rPr lang="en-US" dirty="0" smtClean="0"/>
              <a:t> (1 – T/T*)</a:t>
            </a:r>
            <a:r>
              <a:rPr lang="en-US" baseline="30000" dirty="0" smtClean="0"/>
              <a:t>3/2</a:t>
            </a:r>
            <a:r>
              <a:rPr lang="en-US" dirty="0" smtClean="0"/>
              <a:t>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* When f</a:t>
            </a:r>
            <a:r>
              <a:rPr lang="en-US" baseline="-25000" dirty="0" smtClean="0"/>
              <a:t>0</a:t>
            </a:r>
            <a:r>
              <a:rPr lang="en-US" dirty="0" smtClean="0"/>
              <a:t> =1,  hybridization ends at T=0, the QCP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*When f</a:t>
            </a:r>
            <a:r>
              <a:rPr lang="en-US" baseline="-25000" dirty="0" smtClean="0"/>
              <a:t>0</a:t>
            </a:r>
            <a:r>
              <a:rPr lang="en-US" dirty="0" smtClean="0"/>
              <a:t> &gt; 1, hybridization ends at finite temperatures along a delocalization line, T</a:t>
            </a:r>
            <a:r>
              <a:rPr lang="en-US" baseline="-25000" dirty="0" smtClean="0"/>
              <a:t>L</a:t>
            </a:r>
            <a:r>
              <a:rPr lang="en-US" dirty="0" smtClean="0"/>
              <a:t>, given by </a:t>
            </a:r>
            <a:r>
              <a:rPr lang="en-US" dirty="0" err="1" smtClean="0"/>
              <a:t>f(T</a:t>
            </a:r>
            <a:r>
              <a:rPr lang="en-US" baseline="-25000" dirty="0" err="1" smtClean="0"/>
              <a:t>L</a:t>
            </a:r>
            <a:r>
              <a:rPr lang="en-US" dirty="0" smtClean="0"/>
              <a:t>) = 1 or T</a:t>
            </a:r>
            <a:r>
              <a:rPr lang="en-US" baseline="-25000" dirty="0" smtClean="0"/>
              <a:t>L</a:t>
            </a:r>
            <a:r>
              <a:rPr lang="en-US" dirty="0" smtClean="0"/>
              <a:t> =T *[ 1− f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−2/3</a:t>
            </a:r>
            <a:r>
              <a:rPr lang="en-US" dirty="0" smtClean="0"/>
              <a:t>]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* The itinerant heavy electron liquid that emerges below T* is a new state of matter, </a:t>
            </a:r>
            <a:r>
              <a:rPr lang="en-US" i="1" dirty="0" smtClean="0"/>
              <a:t>the Kondo liquid</a:t>
            </a:r>
            <a:r>
              <a:rPr lang="en-US" dirty="0" smtClean="0"/>
              <a:t>, a non-Landau Fermi liquid that can be seen directly in measurements of the Knight shift anomaly that yield its emergence and subsequent temperature variation.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45130" cy="6845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45130" cy="6845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845130" cy="6845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845130" cy="6845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8845130" cy="6845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8845130" cy="6845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8845130" cy="6845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66800"/>
            <a:ext cx="8845130" cy="68451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19200"/>
            <a:ext cx="8845130" cy="6845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464061"/>
              </p:ext>
            </p:extLst>
          </p:nvPr>
        </p:nvGraphicFramePr>
        <p:xfrm>
          <a:off x="869950" y="857250"/>
          <a:ext cx="74041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5" name="Document" r:id="rId3" imgW="7404100" imgH="5143500" progId="Word.Document.12">
                  <p:link updateAutomatic="1"/>
                </p:oleObj>
              </mc:Choice>
              <mc:Fallback>
                <p:oleObj name="Document" r:id="rId3" imgW="7404100" imgH="51435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857250"/>
                        <a:ext cx="74041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 the discussion after my 1954 Solvay  lecture on the collective description of electron interactions, Neville Mott gave a simple sum rule argument that suggested that for most solids </a:t>
            </a:r>
            <a:r>
              <a:rPr lang="en-US" dirty="0" err="1" smtClean="0"/>
              <a:t>interband</a:t>
            </a:r>
            <a:r>
              <a:rPr lang="en-US" dirty="0" smtClean="0"/>
              <a:t> transitions would play a negligible role in shifting and damping the valence electron plasma wave.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By the the spring of 1955 the experimental evidence for quantized plasma oscillations, </a:t>
            </a:r>
            <a:r>
              <a:rPr lang="en-US" dirty="0" err="1" smtClean="0"/>
              <a:t>plasmons</a:t>
            </a:r>
            <a:r>
              <a:rPr lang="en-US" dirty="0" smtClean="0"/>
              <a:t>, had become quite strong. Inelastic electron scattering experiments [EELS] had found quantized energy losses that were quite close to the valence electron </a:t>
            </a:r>
            <a:r>
              <a:rPr lang="en-US" dirty="0" err="1" smtClean="0"/>
              <a:t>plasmon</a:t>
            </a:r>
            <a:r>
              <a:rPr lang="en-US" dirty="0" smtClean="0"/>
              <a:t> energy for some 23 metals, insulators, and semiconductors.</a:t>
            </a:r>
          </a:p>
          <a:p>
            <a:endParaRPr lang="en-US" dirty="0" smtClean="0"/>
          </a:p>
          <a:p>
            <a:r>
              <a:rPr lang="en-US" dirty="0" smtClean="0"/>
              <a:t>I could then comfortably argue that </a:t>
            </a:r>
            <a:r>
              <a:rPr lang="en-US" dirty="0" err="1" smtClean="0"/>
              <a:t>plasmons</a:t>
            </a:r>
            <a:r>
              <a:rPr lang="en-US" dirty="0" smtClean="0"/>
              <a:t> had now joined phonons and quasi-electrons as fundamental elementary excitations in solids, although John Slater did not agree.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Vertical Text Placeholder 19"/>
          <p:cNvSpPr>
            <a:spLocks noGrp="1"/>
          </p:cNvSpPr>
          <p:nvPr>
            <p:ph type="body" orient="vert" idx="1"/>
          </p:nvPr>
        </p:nvSpPr>
        <p:spPr/>
        <p:txBody>
          <a:bodyPr vert="horz" anchor="t" anchorCtr="0">
            <a:normAutofit/>
          </a:bodyPr>
          <a:lstStyle/>
          <a:p>
            <a:pPr>
              <a:buNone/>
            </a:pPr>
            <a:r>
              <a:rPr lang="en-US" sz="1600" b="1" dirty="0" smtClean="0"/>
              <a:t>* The quantum critical tuning parameter, f</a:t>
            </a:r>
            <a:r>
              <a:rPr lang="en-US" sz="1600" b="1" baseline="-25000" dirty="0" smtClean="0"/>
              <a:t>0</a:t>
            </a:r>
            <a:r>
              <a:rPr lang="en-US" sz="1600" b="1" dirty="0" smtClean="0"/>
              <a:t>, determines the circumstances under which superconductivity emerges at </a:t>
            </a:r>
            <a:r>
              <a:rPr lang="en-US" sz="1600" b="1" dirty="0" err="1" smtClean="0"/>
              <a:t>T</a:t>
            </a:r>
            <a:r>
              <a:rPr lang="en-US" sz="1600" b="1" baseline="-25000" dirty="0" err="1" smtClean="0"/>
              <a:t>c</a:t>
            </a:r>
            <a:r>
              <a:rPr lang="en-US" sz="1600" b="1" dirty="0" smtClean="0"/>
              <a:t> from the Kondo liquid as a result of a spin-fluctuation induced interaction between </a:t>
            </a:r>
            <a:r>
              <a:rPr lang="en-US" sz="1600" b="1" dirty="0" err="1" smtClean="0"/>
              <a:t>quasiparticles</a:t>
            </a:r>
            <a:endParaRPr lang="en-US" sz="1600" dirty="0" smtClean="0"/>
          </a:p>
          <a:p>
            <a:pPr>
              <a:buNone/>
            </a:pPr>
            <a:r>
              <a:rPr lang="en-US" sz="1600" b="1" dirty="0" smtClean="0"/>
              <a:t> </a:t>
            </a:r>
            <a:endParaRPr lang="en-US" sz="1600" dirty="0" smtClean="0"/>
          </a:p>
          <a:p>
            <a:pPr>
              <a:buNone/>
            </a:pPr>
            <a:r>
              <a:rPr lang="en-US" sz="1600" b="1" dirty="0" smtClean="0"/>
              <a:t>*The phenomenological BCS-like theory of Yang and Pines, in which </a:t>
            </a: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b="1" dirty="0" smtClean="0"/>
              <a:t> </a:t>
            </a:r>
            <a:endParaRPr lang="en-US" sz="1600" dirty="0" smtClean="0"/>
          </a:p>
          <a:p>
            <a:pPr>
              <a:buNone/>
            </a:pPr>
            <a:endParaRPr lang="en-US" sz="1600" b="1" smtClean="0"/>
          </a:p>
          <a:p>
            <a:pPr>
              <a:buNone/>
            </a:pPr>
            <a:r>
              <a:rPr lang="en-US" sz="1600" b="1" smtClean="0"/>
              <a:t>explains </a:t>
            </a:r>
            <a:r>
              <a:rPr lang="en-US" sz="1600" b="1" dirty="0" smtClean="0"/>
              <a:t>in remarkable detail the pressure variation of </a:t>
            </a:r>
            <a:r>
              <a:rPr lang="en-US" sz="1600" b="1" dirty="0" err="1" smtClean="0"/>
              <a:t>T</a:t>
            </a:r>
            <a:r>
              <a:rPr lang="en-US" sz="1600" b="1" baseline="-25000" dirty="0" err="1" smtClean="0"/>
              <a:t>c</a:t>
            </a:r>
            <a:r>
              <a:rPr lang="en-US" sz="1600" b="1" dirty="0" smtClean="0"/>
              <a:t> seen in CeRhIn</a:t>
            </a:r>
            <a:r>
              <a:rPr lang="en-US" sz="1600" b="1" baseline="-25000" dirty="0" smtClean="0"/>
              <a:t>5</a:t>
            </a:r>
            <a:r>
              <a:rPr lang="en-US" sz="1600" b="1" dirty="0" smtClean="0"/>
              <a:t> and CeCoIn</a:t>
            </a:r>
            <a:r>
              <a:rPr lang="en-US" sz="1600" b="1" baseline="-25000" dirty="0" smtClean="0"/>
              <a:t>5</a:t>
            </a:r>
            <a:r>
              <a:rPr lang="en-US" sz="1600" b="1" dirty="0" smtClean="0"/>
              <a:t> when one uses experiment to determine the dimensionless coupling strength,</a:t>
            </a:r>
            <a:endParaRPr lang="en-US" sz="1600" dirty="0" smtClean="0"/>
          </a:p>
          <a:p>
            <a:pPr>
              <a:buNone/>
            </a:pPr>
            <a:r>
              <a:rPr lang="en-US" sz="1600" b="1" dirty="0" smtClean="0"/>
              <a:t> </a:t>
            </a:r>
            <a:endParaRPr lang="en-US" sz="1600" dirty="0" smtClean="0"/>
          </a:p>
          <a:p>
            <a:pPr>
              <a:buNone/>
            </a:pPr>
            <a:r>
              <a:rPr lang="en-US" sz="1600" b="1" i="1" dirty="0" smtClean="0"/>
              <a:t> 		 </a:t>
            </a:r>
            <a:r>
              <a:rPr lang="en-US" sz="1600" b="1" i="1" dirty="0" err="1" smtClean="0"/>
              <a:t>κ</a:t>
            </a:r>
            <a:r>
              <a:rPr lang="en-US" sz="1600" b="1" dirty="0" err="1" smtClean="0"/>
              <a:t>(</a:t>
            </a:r>
            <a:r>
              <a:rPr lang="en-US" sz="1600" b="1" i="1" dirty="0" err="1" smtClean="0"/>
              <a:t>p</a:t>
            </a:r>
            <a:r>
              <a:rPr lang="en-US" sz="1600" b="1" dirty="0" smtClean="0"/>
              <a:t>)=</a:t>
            </a:r>
            <a:r>
              <a:rPr lang="en-US" sz="1600" b="1" i="1" dirty="0" err="1" smtClean="0"/>
              <a:t>N</a:t>
            </a:r>
            <a:r>
              <a:rPr lang="en-US" sz="1600" b="1" i="1" baseline="-25000" dirty="0" err="1" smtClean="0"/>
              <a:t>F</a:t>
            </a:r>
            <a:r>
              <a:rPr lang="en-US" sz="1600" b="1" dirty="0" err="1" smtClean="0"/>
              <a:t>(</a:t>
            </a:r>
            <a:r>
              <a:rPr lang="en-US" sz="1600" b="1" i="1" dirty="0" err="1" smtClean="0"/>
              <a:t>p</a:t>
            </a:r>
            <a:r>
              <a:rPr lang="en-US" sz="1600" b="1" dirty="0" err="1" smtClean="0"/>
              <a:t>,</a:t>
            </a:r>
            <a:r>
              <a:rPr lang="en-US" sz="1600" b="1" i="1" dirty="0" err="1" smtClean="0"/>
              <a:t>T</a:t>
            </a:r>
            <a:r>
              <a:rPr lang="en-US" sz="1600" b="1" i="1" baseline="-25000" dirty="0" err="1" smtClean="0"/>
              <a:t>c</a:t>
            </a:r>
            <a:r>
              <a:rPr lang="en-US" sz="1600" b="1" dirty="0" err="1" smtClean="0"/>
              <a:t>)</a:t>
            </a:r>
            <a:r>
              <a:rPr lang="en-US" sz="1600" b="1" i="1" dirty="0" err="1" smtClean="0"/>
              <a:t>k</a:t>
            </a:r>
            <a:r>
              <a:rPr lang="en-US" sz="1600" b="1" baseline="-25000" dirty="0" err="1" smtClean="0"/>
              <a:t>B</a:t>
            </a:r>
            <a:r>
              <a:rPr lang="en-US" sz="1600" b="1" i="1" dirty="0" err="1" smtClean="0"/>
              <a:t>T</a:t>
            </a:r>
            <a:r>
              <a:rPr lang="en-US" sz="1600" b="1" i="1" baseline="30000" dirty="0" smtClean="0"/>
              <a:t>*</a:t>
            </a:r>
            <a:r>
              <a:rPr lang="en-US" sz="1600" b="1" dirty="0" smtClean="0"/>
              <a:t>(</a:t>
            </a:r>
            <a:r>
              <a:rPr lang="en-US" sz="1600" b="1" i="1" dirty="0" err="1" smtClean="0"/>
              <a:t>p</a:t>
            </a:r>
            <a:r>
              <a:rPr lang="en-US" sz="1600" b="1" dirty="0" smtClean="0"/>
              <a:t>).  </a:t>
            </a:r>
            <a:endParaRPr lang="en-US" sz="1600" dirty="0" smtClean="0"/>
          </a:p>
          <a:p>
            <a:endParaRPr lang="en-US" sz="1600" dirty="0"/>
          </a:p>
        </p:txBody>
      </p:sp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876300" y="3181350"/>
          <a:ext cx="3695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9" name="Equation" r:id="rId3" imgW="3695700" imgH="495300" progId="Equation.3">
                  <p:embed/>
                </p:oleObj>
              </mc:Choice>
              <mc:Fallback>
                <p:oleObj name="Equation" r:id="rId3" imgW="3695700" imgH="495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3181350"/>
                        <a:ext cx="36957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534206"/>
              </p:ext>
            </p:extLst>
          </p:nvPr>
        </p:nvGraphicFramePr>
        <p:xfrm>
          <a:off x="3171825" y="1397000"/>
          <a:ext cx="28003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7" name="Document" r:id="rId3" imgW="5486400" imgH="7962900" progId="Word.Document.12">
                  <p:link updateAutomatic="1"/>
                </p:oleObj>
              </mc:Choice>
              <mc:Fallback>
                <p:oleObj name="Document" r:id="rId3" imgW="5486400" imgH="79629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825" y="1397000"/>
                        <a:ext cx="280035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114957"/>
              </p:ext>
            </p:extLst>
          </p:nvPr>
        </p:nvGraphicFramePr>
        <p:xfrm>
          <a:off x="869950" y="171450"/>
          <a:ext cx="7404100" cy="651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1" name="Document" r:id="rId3" imgW="7404100" imgH="6515100" progId="Word.Document.12">
                  <p:link updateAutomatic="1"/>
                </p:oleObj>
              </mc:Choice>
              <mc:Fallback>
                <p:oleObj name="Document" r:id="rId3" imgW="7404100" imgH="65151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171450"/>
                        <a:ext cx="7404100" cy="651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370273"/>
              </p:ext>
            </p:extLst>
          </p:nvPr>
        </p:nvGraphicFramePr>
        <p:xfrm>
          <a:off x="869950" y="565150"/>
          <a:ext cx="7404100" cy="572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5" name="Document" r:id="rId3" imgW="7404100" imgH="5727700" progId="Word.Document.12">
                  <p:link updateAutomatic="1"/>
                </p:oleObj>
              </mc:Choice>
              <mc:Fallback>
                <p:oleObj name="Document" r:id="rId3" imgW="7404100" imgH="57277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565150"/>
                        <a:ext cx="7404100" cy="572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Plasmons</a:t>
            </a:r>
            <a:r>
              <a:rPr lang="en-US" dirty="0" smtClean="0"/>
              <a:t> to </a:t>
            </a:r>
            <a:r>
              <a:rPr lang="en-US" dirty="0" err="1" smtClean="0"/>
              <a:t>Plasmonics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Because the surface </a:t>
            </a:r>
            <a:r>
              <a:rPr lang="en-US" dirty="0" err="1" smtClean="0"/>
              <a:t>plasmons</a:t>
            </a:r>
            <a:r>
              <a:rPr lang="en-US" dirty="0" smtClean="0"/>
              <a:t> [waves of charge bound to the </a:t>
            </a:r>
            <a:r>
              <a:rPr lang="en-US" dirty="0" err="1" smtClean="0"/>
              <a:t>surface]then</a:t>
            </a:r>
            <a:r>
              <a:rPr lang="en-US" dirty="0" smtClean="0"/>
              <a:t> proposed by Ritchie can now be controlled in a number of ways, </a:t>
            </a:r>
            <a:r>
              <a:rPr lang="en-US" dirty="0" err="1" smtClean="0"/>
              <a:t>plasmons</a:t>
            </a:r>
            <a:r>
              <a:rPr lang="en-US" dirty="0" smtClean="0"/>
              <a:t> have turned out to be of very considerable practical importance in the development of new </a:t>
            </a:r>
            <a:r>
              <a:rPr lang="en-US" dirty="0" err="1" smtClean="0"/>
              <a:t>nanoelectronic</a:t>
            </a:r>
            <a:r>
              <a:rPr lang="en-US" dirty="0" smtClean="0"/>
              <a:t> devices.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Their study was named </a:t>
            </a:r>
            <a:r>
              <a:rPr lang="en-US" dirty="0" err="1" smtClean="0"/>
              <a:t>Plasmonics</a:t>
            </a:r>
            <a:r>
              <a:rPr lang="en-US" dirty="0" smtClean="0"/>
              <a:t> [ </a:t>
            </a:r>
            <a:r>
              <a:rPr lang="en-US" dirty="0" err="1" smtClean="0"/>
              <a:t>cf</a:t>
            </a:r>
            <a:r>
              <a:rPr lang="en-US" dirty="0" smtClean="0"/>
              <a:t> Atwater, The Promise of </a:t>
            </a:r>
            <a:r>
              <a:rPr lang="en-US" dirty="0" err="1" smtClean="0"/>
              <a:t>Plasmonics</a:t>
            </a:r>
            <a:r>
              <a:rPr lang="en-US" dirty="0" smtClean="0"/>
              <a:t>, 2005 Scientific American] and is now a major sub-field of </a:t>
            </a:r>
            <a:r>
              <a:rPr lang="en-US" dirty="0" err="1" smtClean="0"/>
              <a:t>nanoelectronics</a:t>
            </a:r>
            <a:r>
              <a:rPr lang="en-US" dirty="0" smtClean="0"/>
              <a:t> with Gordon Conferences and a Springer Journal devoted to the topic.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In introducing a 2015 Faraday Discussion on “</a:t>
            </a:r>
            <a:r>
              <a:rPr lang="en-US" dirty="0" err="1" smtClean="0"/>
              <a:t>Nanoplasmonics</a:t>
            </a:r>
            <a:r>
              <a:rPr lang="en-US" dirty="0" smtClean="0"/>
              <a:t>”, </a:t>
            </a:r>
            <a:r>
              <a:rPr lang="en-US" dirty="0" err="1" smtClean="0"/>
              <a:t>Brongersma</a:t>
            </a:r>
            <a:r>
              <a:rPr lang="en-US" dirty="0" smtClean="0"/>
              <a:t> remarked that the number of publications on </a:t>
            </a:r>
            <a:r>
              <a:rPr lang="en-US" dirty="0" err="1" smtClean="0"/>
              <a:t>plasmonics</a:t>
            </a:r>
            <a:r>
              <a:rPr lang="en-US" dirty="0" smtClean="0"/>
              <a:t> has been doubling about every three years since 1990, with some 10,000 publications on the topic now appearing annually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Plasmons</a:t>
            </a:r>
            <a:r>
              <a:rPr lang="en-US" dirty="0" smtClean="0"/>
              <a:t> are only example of </a:t>
            </a:r>
            <a:r>
              <a:rPr lang="en-US" dirty="0" err="1" smtClean="0"/>
              <a:t>collisionless</a:t>
            </a:r>
            <a:r>
              <a:rPr lang="en-US" dirty="0" smtClean="0"/>
              <a:t> collective modes that originate in the bare particle interaction.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collisionless</a:t>
            </a:r>
            <a:r>
              <a:rPr lang="en-US" dirty="0" smtClean="0"/>
              <a:t> collective modes seen in INS experiments on the density fluctuation spectrum of liquid </a:t>
            </a:r>
            <a:r>
              <a:rPr lang="en-US" baseline="30000" dirty="0" smtClean="0"/>
              <a:t>3</a:t>
            </a:r>
            <a:r>
              <a:rPr lang="en-US" dirty="0" smtClean="0"/>
              <a:t>He [zero sound] and both normal and </a:t>
            </a:r>
            <a:r>
              <a:rPr lang="en-US" dirty="0" err="1" smtClean="0"/>
              <a:t>superfluid</a:t>
            </a:r>
            <a:r>
              <a:rPr lang="en-US" dirty="0" smtClean="0"/>
              <a:t> </a:t>
            </a:r>
            <a:r>
              <a:rPr lang="en-US" baseline="30000" dirty="0" smtClean="0"/>
              <a:t>4</a:t>
            </a:r>
            <a:r>
              <a:rPr lang="en-US" dirty="0" smtClean="0"/>
              <a:t>He [the phonon-</a:t>
            </a:r>
            <a:r>
              <a:rPr lang="en-US" dirty="0" err="1" smtClean="0"/>
              <a:t>maxon-roton</a:t>
            </a:r>
            <a:r>
              <a:rPr lang="en-US" dirty="0" smtClean="0"/>
              <a:t> spectrum] originate in a modified effective particle interaction 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Aldrich, </a:t>
            </a:r>
            <a:r>
              <a:rPr lang="en-US" dirty="0" err="1" smtClean="0"/>
              <a:t>Pethick</a:t>
            </a:r>
            <a:r>
              <a:rPr lang="en-US" dirty="0" smtClean="0"/>
              <a:t>, and Pines [APP] established their common origin by addressing the inverse problem—using experiments on </a:t>
            </a:r>
            <a:r>
              <a:rPr lang="en-US" baseline="30000" dirty="0" smtClean="0"/>
              <a:t>4</a:t>
            </a:r>
            <a:r>
              <a:rPr lang="en-US" dirty="0" smtClean="0"/>
              <a:t>He to deduce restoring forces-polarization potentials- for both liquids that are quite similar, with differences introduced by isotopic mass, pressure, and quantum statistics: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a scalar field    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a vector </a:t>
            </a:r>
            <a:r>
              <a:rPr lang="en-US" i="1" dirty="0" smtClean="0"/>
              <a:t>backflow</a:t>
            </a:r>
            <a:r>
              <a:rPr lang="en-US" dirty="0" smtClean="0"/>
              <a:t> field </a:t>
            </a:r>
          </a:p>
          <a:p>
            <a:endParaRPr lang="en-US" dirty="0"/>
          </a:p>
        </p:txBody>
      </p:sp>
      <p:pic>
        <p:nvPicPr>
          <p:cNvPr id="4" name="Picture 3" descr="eq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701228"/>
            <a:ext cx="4242817" cy="861372"/>
          </a:xfrm>
          <a:prstGeom prst="rect">
            <a:avLst/>
          </a:prstGeom>
        </p:spPr>
      </p:pic>
      <p:pic>
        <p:nvPicPr>
          <p:cNvPr id="5" name="Picture 4" descr="eq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383" y="5867400"/>
            <a:ext cx="4471417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 this phenomenological extension of Landau’s Fermi liquid theory and Feynman’s backflow, the density-density response function measured in INS experiments is then given by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 </a:t>
            </a:r>
            <a:r>
              <a:rPr lang="en-US" dirty="0" err="1" smtClean="0"/>
              <a:t>Χ</a:t>
            </a:r>
            <a:r>
              <a:rPr lang="en-US" baseline="-25000" dirty="0" err="1" smtClean="0"/>
              <a:t>sc</a:t>
            </a:r>
            <a:r>
              <a:rPr lang="en-US" dirty="0" smtClean="0"/>
              <a:t> is given by the non-interacting response functions for</a:t>
            </a:r>
          </a:p>
          <a:p>
            <a:r>
              <a:rPr lang="en-US" dirty="0" smtClean="0"/>
              <a:t>the liquid in question. </a:t>
            </a:r>
          </a:p>
          <a:p>
            <a:endParaRPr lang="en-US" dirty="0" smtClean="0"/>
          </a:p>
          <a:p>
            <a:r>
              <a:rPr lang="en-US" dirty="0" smtClean="0"/>
              <a:t>APP argued that the dominant physical effect of the liquid on the bare He atom interaction would be to modify its short-range behavior. We described this by introducing a </a:t>
            </a:r>
            <a:r>
              <a:rPr lang="en-US" dirty="0" err="1" smtClean="0"/>
              <a:t>pseudopotential</a:t>
            </a:r>
            <a:r>
              <a:rPr lang="en-US" dirty="0" smtClean="0"/>
              <a:t>,  </a:t>
            </a:r>
            <a:r>
              <a:rPr lang="en-US" dirty="0" err="1" smtClean="0"/>
              <a:t>f</a:t>
            </a:r>
            <a:r>
              <a:rPr lang="en-US" baseline="30000" dirty="0" err="1" smtClean="0"/>
              <a:t>s</a:t>
            </a:r>
            <a:r>
              <a:rPr lang="en-US" dirty="0" err="1" smtClean="0"/>
              <a:t>[r</a:t>
            </a:r>
            <a:r>
              <a:rPr lang="en-US" dirty="0" smtClean="0"/>
              <a:t>] = a[1-r/r</a:t>
            </a:r>
            <a:r>
              <a:rPr lang="en-US" baseline="-25000" dirty="0" smtClean="0"/>
              <a:t>c</a:t>
            </a:r>
            <a:r>
              <a:rPr lang="en-US" dirty="0" smtClean="0"/>
              <a:t>]</a:t>
            </a:r>
            <a:r>
              <a:rPr lang="en-US" baseline="30000" dirty="0" smtClean="0"/>
              <a:t>8     </a:t>
            </a:r>
            <a:r>
              <a:rPr lang="en-US" dirty="0" err="1" smtClean="0"/>
              <a:t>r</a:t>
            </a:r>
            <a:r>
              <a:rPr lang="en-US" dirty="0" smtClean="0"/>
              <a:t>&lt;</a:t>
            </a:r>
            <a:r>
              <a:rPr lang="en-US" dirty="0" err="1" smtClean="0"/>
              <a:t>r</a:t>
            </a:r>
            <a:r>
              <a:rPr lang="en-US" baseline="-25000" dirty="0" err="1" smtClean="0"/>
              <a:t>c</a:t>
            </a:r>
            <a:r>
              <a:rPr lang="en-US" baseline="-25000" dirty="0" smtClean="0"/>
              <a:t>  ,    </a:t>
            </a:r>
            <a:r>
              <a:rPr lang="en-US" dirty="0" smtClean="0"/>
              <a:t>that is joined to the unchanged attractive long range part by a simple fitting function.</a:t>
            </a:r>
          </a:p>
          <a:p>
            <a:r>
              <a:rPr lang="en-US" dirty="0" smtClean="0"/>
              <a:t> 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eq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605" y="2438400"/>
            <a:ext cx="5768789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aseline="30000" dirty="0" smtClean="0"/>
              <a:t>4</a:t>
            </a:r>
            <a:r>
              <a:rPr lang="en-US" dirty="0" smtClean="0"/>
              <a:t>He: since f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s</a:t>
            </a:r>
            <a:r>
              <a:rPr lang="en-US" dirty="0" smtClean="0"/>
              <a:t>, the spatial average of </a:t>
            </a:r>
            <a:r>
              <a:rPr lang="en-US" dirty="0" err="1" smtClean="0"/>
              <a:t>f[r</a:t>
            </a:r>
            <a:r>
              <a:rPr lang="en-US" dirty="0" smtClean="0"/>
              <a:t>], is known from the compressibility, for a given choice of range,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c</a:t>
            </a:r>
            <a:r>
              <a:rPr lang="en-US" dirty="0" smtClean="0"/>
              <a:t>, the strength, a, of the soft core repulsion is uniquely determined, while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c</a:t>
            </a:r>
            <a:r>
              <a:rPr lang="en-US" dirty="0" smtClean="0"/>
              <a:t> is determined by the pressure-dependent zero point motion of the atoms in the liquid.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 </a:t>
            </a:r>
            <a:r>
              <a:rPr lang="en-US" baseline="30000" dirty="0" smtClean="0"/>
              <a:t>3</a:t>
            </a:r>
            <a:r>
              <a:rPr lang="en-US" dirty="0" smtClean="0"/>
              <a:t>He: the range of the repulsion will increase because of its increased zero point motion, while the Pauli principle will lead to a further increase in range for particles of parallel spin; one can then use the spin susceptibility and the compressibility to fix the strength of the different interactions between particles of parallel and </a:t>
            </a:r>
            <a:r>
              <a:rPr lang="en-US" dirty="0" err="1" smtClean="0"/>
              <a:t>antiparallel</a:t>
            </a:r>
            <a:r>
              <a:rPr lang="en-US" dirty="0" smtClean="0"/>
              <a:t> spin.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On assuming the backflow potential has a range ~ that for the scalar potential, APP obtained quite good fits to the pressure dependence of the collective modes seen in both </a:t>
            </a:r>
            <a:r>
              <a:rPr lang="en-US" baseline="30000" dirty="0" smtClean="0"/>
              <a:t>4</a:t>
            </a:r>
            <a:r>
              <a:rPr lang="en-US" dirty="0" smtClean="0"/>
              <a:t>He and </a:t>
            </a:r>
            <a:r>
              <a:rPr lang="en-US" baseline="30000" dirty="0" smtClean="0"/>
              <a:t>3</a:t>
            </a:r>
            <a:r>
              <a:rPr lang="en-US" dirty="0" smtClean="0"/>
              <a:t>He.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</a:t>
            </a:r>
            <a:r>
              <a:rPr lang="en-US" dirty="0" err="1" smtClean="0"/>
              <a:t>vs</a:t>
            </a:r>
            <a:r>
              <a:rPr lang="en-US" dirty="0" smtClean="0"/>
              <a:t> experiment for </a:t>
            </a:r>
            <a:r>
              <a:rPr lang="en-US" baseline="30000" dirty="0" smtClean="0"/>
              <a:t>4</a:t>
            </a:r>
            <a:r>
              <a:rPr lang="en-US" dirty="0" smtClean="0"/>
              <a:t>He and </a:t>
            </a:r>
            <a:r>
              <a:rPr lang="en-US" baseline="30000" dirty="0" smtClean="0"/>
              <a:t>3</a:t>
            </a:r>
            <a:r>
              <a:rPr lang="en-US" dirty="0" smtClean="0"/>
              <a:t>He </a:t>
            </a:r>
            <a:endParaRPr lang="en-US" dirty="0"/>
          </a:p>
        </p:txBody>
      </p:sp>
      <p:pic>
        <p:nvPicPr>
          <p:cNvPr id="5" name="Content Placeholder 4" descr="fig_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060" b="-2060"/>
          <a:stretch>
            <a:fillRect/>
          </a:stretch>
        </p:blipFill>
        <p:spPr/>
      </p:pic>
      <p:pic>
        <p:nvPicPr>
          <p:cNvPr id="6" name="Content Placeholder 5" descr="fig_4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9965" b="-3996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</TotalTime>
  <Words>1457</Words>
  <Application>Microsoft Office PowerPoint</Application>
  <PresentationFormat>On-screen Show (4:3)</PresentationFormat>
  <Paragraphs>349</Paragraphs>
  <Slides>43</Slides>
  <Notes>3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Office Theme</vt:lpstr>
      <vt:lpstr>Macintosh HD:Users:DPines2:Desktop:Lilienfeld Talk:super 4 new.docx!OLE_LINK10</vt:lpstr>
      <vt:lpstr>Macintosh HD:Users:DPines2:Desktop:Lilienfeld Talk:cuprate 3 new and  final.docx!OLE_LINK9</vt:lpstr>
      <vt:lpstr>Macintosh HD:Users:DPines2:Desktop:Lilienfeld Talk:cuprate 3 new.docx!OLE_LINK30</vt:lpstr>
      <vt:lpstr>Macintosh HD:Users:DPines2:Desktop:Lilienfeld Talk:KL 6 final.docx!OLE_LINK1</vt:lpstr>
      <vt:lpstr>Macintosh HD:Users:DPines2:Desktop:Lilienfeld Talk:KL8 final.docx!OLE_LINK42</vt:lpstr>
      <vt:lpstr>Macintosh HD:Users:DPines2:Desktop:Lilienfeld Talk:Conclusion 1.docx!OLE_LINK2</vt:lpstr>
      <vt:lpstr>Macintosh HD:Users:DPines2:Desktop:Lilienfeld Talk:sfi thanlks.docx!OLE_LINK3</vt:lpstr>
      <vt:lpstr>Denklem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Theory vs experiment for 4He and 3He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Vela Glitches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California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Pines</dc:creator>
  <cp:lastModifiedBy>Sheri Stoll</cp:lastModifiedBy>
  <cp:revision>11</cp:revision>
  <dcterms:created xsi:type="dcterms:W3CDTF">2017-01-10T18:54:18Z</dcterms:created>
  <dcterms:modified xsi:type="dcterms:W3CDTF">2017-02-03T19:48:58Z</dcterms:modified>
</cp:coreProperties>
</file>